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4" r:id="rId2"/>
    <p:sldId id="276" r:id="rId3"/>
    <p:sldId id="258" r:id="rId4"/>
    <p:sldId id="257" r:id="rId5"/>
    <p:sldId id="283" r:id="rId6"/>
    <p:sldId id="285" r:id="rId7"/>
    <p:sldId id="316" r:id="rId8"/>
    <p:sldId id="298" r:id="rId9"/>
    <p:sldId id="280" r:id="rId10"/>
    <p:sldId id="291" r:id="rId11"/>
    <p:sldId id="292" r:id="rId12"/>
    <p:sldId id="295" r:id="rId13"/>
    <p:sldId id="306" r:id="rId14"/>
    <p:sldId id="284" r:id="rId15"/>
    <p:sldId id="307" r:id="rId16"/>
    <p:sldId id="315" r:id="rId17"/>
    <p:sldId id="314" r:id="rId18"/>
    <p:sldId id="296" r:id="rId19"/>
    <p:sldId id="300" r:id="rId20"/>
    <p:sldId id="301" r:id="rId21"/>
    <p:sldId id="263" r:id="rId22"/>
    <p:sldId id="308" r:id="rId23"/>
    <p:sldId id="310" r:id="rId24"/>
    <p:sldId id="311" r:id="rId25"/>
    <p:sldId id="312" r:id="rId26"/>
    <p:sldId id="288" r:id="rId27"/>
    <p:sldId id="289" r:id="rId28"/>
    <p:sldId id="29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1/30/2026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1/30/2026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1/30/2026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1/30/2026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1/30/2026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1/30/2026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1/30/2026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1/30/2026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F6F503-ACC6-45BD-9321-D605A7870DC0}"/>
              </a:ext>
            </a:extLst>
          </p:cNvPr>
          <p:cNvSpPr>
            <a:spLocks noGrp="1"/>
          </p:cNvSpPr>
          <p:nvPr>
            <p:ph type="title"/>
          </p:nvPr>
        </p:nvSpPr>
        <p:spPr>
          <a:xfrm>
            <a:off x="1612670" y="1645920"/>
            <a:ext cx="8703426" cy="914400"/>
          </a:xfrm>
        </p:spPr>
        <p:txBody>
          <a:bodyPr>
            <a:noAutofit/>
          </a:bodyPr>
          <a:lstStyle/>
          <a:p>
            <a:pPr algn="ctr"/>
            <a:r>
              <a:rPr lang="ru-RU" sz="3200" b="1" dirty="0">
                <a:solidFill>
                  <a:schemeClr val="tx1"/>
                </a:solidFill>
                <a:latin typeface="Times New Roman" pitchFamily="18" charset="0"/>
                <a:cs typeface="Times New Roman" pitchFamily="18" charset="0"/>
              </a:rPr>
              <a:t>«Личные границы: как отстоять свои </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и </a:t>
            </a:r>
            <a:r>
              <a:rPr lang="ru-RU" sz="3200" b="1" dirty="0">
                <a:solidFill>
                  <a:schemeClr val="tx1"/>
                </a:solidFill>
                <a:latin typeface="Times New Roman" pitchFamily="18" charset="0"/>
                <a:cs typeface="Times New Roman" pitchFamily="18" charset="0"/>
              </a:rPr>
              <a:t>не нарушить чужие»</a:t>
            </a:r>
            <a:br>
              <a:rPr lang="ru-RU" sz="3200" b="1" dirty="0">
                <a:solidFill>
                  <a:schemeClr val="tx1"/>
                </a:solidFill>
                <a:latin typeface="Times New Roman" pitchFamily="18" charset="0"/>
                <a:cs typeface="Times New Roman" pitchFamily="18" charset="0"/>
              </a:rPr>
            </a:br>
            <a:endParaRPr lang="ru-RU" sz="3200" dirty="0">
              <a:solidFill>
                <a:schemeClr val="tx1"/>
              </a:solidFill>
            </a:endParaRPr>
          </a:p>
        </p:txBody>
      </p:sp>
      <p:pic>
        <p:nvPicPr>
          <p:cNvPr id="5" name="Picture 2" descr="https://nnst.ru/Foto/2025/NST-logo_qrco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34886" y="282633"/>
            <a:ext cx="7188149" cy="107234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36534DEF-7970-24AA-13DA-656C71A15E65}"/>
              </a:ext>
            </a:extLst>
          </p:cNvPr>
          <p:cNvPicPr>
            <a:picLocks noChangeAspect="1"/>
          </p:cNvPicPr>
          <p:nvPr/>
        </p:nvPicPr>
        <p:blipFill>
          <a:blip r:embed="rId3"/>
          <a:stretch>
            <a:fillRect/>
          </a:stretch>
        </p:blipFill>
        <p:spPr>
          <a:xfrm>
            <a:off x="3117273" y="2646488"/>
            <a:ext cx="6284940" cy="3932955"/>
          </a:xfrm>
          <a:prstGeom prst="rect">
            <a:avLst/>
          </a:prstGeom>
        </p:spPr>
      </p:pic>
    </p:spTree>
    <p:extLst>
      <p:ext uri="{BB962C8B-B14F-4D97-AF65-F5344CB8AC3E}">
        <p14:creationId xmlns:p14="http://schemas.microsoft.com/office/powerpoint/2010/main" val="380476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0"/>
                                        <p:tgtEl>
                                          <p:spTgt spid="6"/>
                                        </p:tgtEl>
                                      </p:cBhvr>
                                    </p:animEffect>
                                    <p:anim calcmode="lin" valueType="num">
                                      <p:cBhvr>
                                        <p:cTn id="8" dur="2500" fill="hold"/>
                                        <p:tgtEl>
                                          <p:spTgt spid="6"/>
                                        </p:tgtEl>
                                        <p:attrNameLst>
                                          <p:attrName>ppt_w</p:attrName>
                                        </p:attrNameLst>
                                      </p:cBhvr>
                                      <p:tavLst>
                                        <p:tav tm="0" fmla="#ppt_w*sin(2.5*pi*$)">
                                          <p:val>
                                            <p:fltVal val="0"/>
                                          </p:val>
                                        </p:tav>
                                        <p:tav tm="100000">
                                          <p:val>
                                            <p:fltVal val="1"/>
                                          </p:val>
                                        </p:tav>
                                      </p:tavLst>
                                    </p:anim>
                                    <p:anim calcmode="lin" valueType="num">
                                      <p:cBhvr>
                                        <p:cTn id="9" dur="2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05840" y="349136"/>
            <a:ext cx="10906298" cy="6010100"/>
          </a:xfrm>
          <a:prstGeom prst="rect">
            <a:avLst/>
          </a:prstGeom>
        </p:spPr>
      </p:pic>
    </p:spTree>
    <p:extLst>
      <p:ext uri="{BB962C8B-B14F-4D97-AF65-F5344CB8AC3E}">
        <p14:creationId xmlns:p14="http://schemas.microsoft.com/office/powerpoint/2010/main" val="3297828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18017" y="820590"/>
            <a:ext cx="10969429" cy="5586152"/>
          </a:xfrm>
          <a:prstGeom prst="rect">
            <a:avLst/>
          </a:prstGeom>
        </p:spPr>
      </p:pic>
      <p:sp>
        <p:nvSpPr>
          <p:cNvPr id="3" name="Прямоугольник 2"/>
          <p:cNvSpPr/>
          <p:nvPr/>
        </p:nvSpPr>
        <p:spPr>
          <a:xfrm>
            <a:off x="8686801" y="2177934"/>
            <a:ext cx="3000894" cy="400110"/>
          </a:xfrm>
          <a:prstGeom prst="rect">
            <a:avLst/>
          </a:prstGeom>
        </p:spPr>
        <p:txBody>
          <a:bodyPr wrap="square">
            <a:spAutoFit/>
          </a:bodyPr>
          <a:lstStyle/>
          <a:p>
            <a:r>
              <a:rPr lang="ru-RU" dirty="0" smtClean="0">
                <a:solidFill>
                  <a:schemeClr val="tx1">
                    <a:lumMod val="65000"/>
                    <a:lumOff val="35000"/>
                  </a:schemeClr>
                </a:solidFill>
                <a:latin typeface="Sitka Text" panose="02000505000000020004" pitchFamily="2" charset="0"/>
                <a:cs typeface="Times New Roman" panose="02020603050405020304" pitchFamily="18" charset="0"/>
              </a:rPr>
              <a:t>ЗОНА </a:t>
            </a:r>
            <a:r>
              <a:rPr lang="ru-RU" sz="2000" dirty="0" smtClean="0">
                <a:solidFill>
                  <a:schemeClr val="tx1">
                    <a:lumMod val="65000"/>
                    <a:lumOff val="35000"/>
                  </a:schemeClr>
                </a:solidFill>
                <a:latin typeface="Sitka Text" panose="02000505000000020004" pitchFamily="2" charset="0"/>
                <a:cs typeface="Times New Roman" panose="02020603050405020304" pitchFamily="18" charset="0"/>
              </a:rPr>
              <a:t>БЕЗОПАСНОСТИ</a:t>
            </a:r>
            <a:endParaRPr lang="ru-RU" sz="2000" dirty="0">
              <a:solidFill>
                <a:schemeClr val="tx1">
                  <a:lumMod val="65000"/>
                  <a:lumOff val="35000"/>
                </a:schemeClr>
              </a:solidFill>
              <a:latin typeface="Sitka Text" panose="02000505000000020004" pitchFamily="2" charset="0"/>
            </a:endParaRPr>
          </a:p>
        </p:txBody>
      </p:sp>
      <p:pic>
        <p:nvPicPr>
          <p:cNvPr id="5" name="Picture 2" descr="https://i.pinimg.com/originals/f0/68/81/f06881e84757e3057421b1c43e42f9b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77498" y="2638708"/>
            <a:ext cx="2369125" cy="977328"/>
          </a:xfrm>
          <a:prstGeom prst="rect">
            <a:avLst/>
          </a:prstGeom>
          <a:noFill/>
        </p:spPr>
      </p:pic>
    </p:spTree>
    <p:extLst>
      <p:ext uri="{BB962C8B-B14F-4D97-AF65-F5344CB8AC3E}">
        <p14:creationId xmlns:p14="http://schemas.microsoft.com/office/powerpoint/2010/main" val="334035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04950" y="95250"/>
            <a:ext cx="9182100" cy="6667500"/>
          </a:xfrm>
          <a:prstGeom prst="rect">
            <a:avLst/>
          </a:prstGeom>
        </p:spPr>
      </p:pic>
    </p:spTree>
    <p:extLst>
      <p:ext uri="{BB962C8B-B14F-4D97-AF65-F5344CB8AC3E}">
        <p14:creationId xmlns:p14="http://schemas.microsoft.com/office/powerpoint/2010/main" val="3704766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49469"/>
            <a:ext cx="9601200" cy="1046285"/>
          </a:xfrm>
        </p:spPr>
        <p:txBody>
          <a:bodyPr>
            <a:noAutofit/>
          </a:bodyPr>
          <a:lstStyle/>
          <a:p>
            <a:pPr algn="ctr"/>
            <a:r>
              <a:rPr lang="ru-RU" sz="3600" b="1" dirty="0">
                <a:solidFill>
                  <a:schemeClr val="tx1"/>
                </a:solidFill>
                <a:latin typeface="Times New Roman" pitchFamily="18" charset="0"/>
                <a:cs typeface="Times New Roman" pitchFamily="18" charset="0"/>
              </a:rPr>
              <a:t>Когда в ваши личные границы вторгаются, вы можете ощущать:</a:t>
            </a:r>
            <a:r>
              <a:rPr lang="ru-RU" sz="3600" dirty="0">
                <a:solidFill>
                  <a:schemeClr val="tx1"/>
                </a:solidFill>
                <a:latin typeface="Times New Roman" pitchFamily="18" charset="0"/>
                <a:cs typeface="Times New Roman" pitchFamily="18" charset="0"/>
              </a:rPr>
              <a:t/>
            </a:r>
            <a:br>
              <a:rPr lang="ru-RU" sz="3600" dirty="0">
                <a:solidFill>
                  <a:schemeClr val="tx1"/>
                </a:solidFill>
                <a:latin typeface="Times New Roman" pitchFamily="18" charset="0"/>
                <a:cs typeface="Times New Roman" pitchFamily="18" charset="0"/>
              </a:rPr>
            </a:br>
            <a:endParaRPr lang="ru-RU" sz="3600"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013940513"/>
              </p:ext>
            </p:extLst>
          </p:nvPr>
        </p:nvGraphicFramePr>
        <p:xfrm>
          <a:off x="1371600" y="1380389"/>
          <a:ext cx="9601200" cy="5386171"/>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735628801"/>
                    </a:ext>
                  </a:extLst>
                </a:gridCol>
                <a:gridCol w="4800600">
                  <a:extLst>
                    <a:ext uri="{9D8B030D-6E8A-4147-A177-3AD203B41FA5}">
                      <a16:colId xmlns:a16="http://schemas.microsoft.com/office/drawing/2014/main" val="2559228514"/>
                    </a:ext>
                  </a:extLst>
                </a:gridCol>
              </a:tblGrid>
              <a:tr h="7694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smtClean="0">
                          <a:latin typeface="Times New Roman" pitchFamily="18" charset="0"/>
                          <a:cs typeface="Times New Roman" pitchFamily="18" charset="0"/>
                        </a:rPr>
                        <a:t>На уровне эмоций:</a:t>
                      </a:r>
                    </a:p>
                    <a:p>
                      <a:pPr algn="ctr"/>
                      <a:endParaRPr lang="ru-RU" sz="20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smtClean="0">
                          <a:latin typeface="Times New Roman" pitchFamily="18" charset="0"/>
                          <a:cs typeface="Times New Roman" pitchFamily="18" charset="0"/>
                        </a:rPr>
                        <a:t>На уровне тела:</a:t>
                      </a:r>
                    </a:p>
                    <a:p>
                      <a:pPr algn="ct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13057354"/>
                  </a:ext>
                </a:extLst>
              </a:tr>
              <a:tr h="7694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solidFill>
                            <a:schemeClr val="tx1"/>
                          </a:solidFill>
                          <a:latin typeface="Times New Roman" pitchFamily="18" charset="0"/>
                          <a:cs typeface="Times New Roman" pitchFamily="18" charset="0"/>
                        </a:rPr>
                        <a:t>Раздражение</a:t>
                      </a:r>
                    </a:p>
                    <a:p>
                      <a:pPr algn="ctr"/>
                      <a:endParaRPr lang="ru-RU" sz="20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solidFill>
                            <a:schemeClr val="tx1"/>
                          </a:solidFill>
                          <a:latin typeface="Times New Roman" pitchFamily="18" charset="0"/>
                          <a:cs typeface="Times New Roman" pitchFamily="18" charset="0"/>
                        </a:rPr>
                        <a:t>Головную боль</a:t>
                      </a:r>
                    </a:p>
                    <a:p>
                      <a:pPr algn="ct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23674881"/>
                  </a:ext>
                </a:extLst>
              </a:tr>
              <a:tr h="7694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solidFill>
                            <a:schemeClr val="tx1"/>
                          </a:solidFill>
                          <a:latin typeface="Times New Roman" pitchFamily="18" charset="0"/>
                          <a:cs typeface="Times New Roman" pitchFamily="18" charset="0"/>
                        </a:rPr>
                        <a:t>Гнев</a:t>
                      </a:r>
                    </a:p>
                    <a:p>
                      <a:pPr algn="ct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dirty="0" smtClean="0">
                          <a:solidFill>
                            <a:schemeClr val="tx1"/>
                          </a:solidFill>
                          <a:latin typeface="Times New Roman" pitchFamily="18" charset="0"/>
                          <a:cs typeface="Times New Roman" pitchFamily="18" charset="0"/>
                        </a:rPr>
                        <a:t>Дискомфорт в желудке</a:t>
                      </a:r>
                      <a:endParaRPr lang="ru-RU"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4085020609"/>
                  </a:ext>
                </a:extLst>
              </a:tr>
              <a:tr h="7694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solidFill>
                            <a:schemeClr val="tx1"/>
                          </a:solidFill>
                          <a:latin typeface="Times New Roman" pitchFamily="18" charset="0"/>
                          <a:cs typeface="Times New Roman" pitchFamily="18" charset="0"/>
                        </a:rPr>
                        <a:t>Обиду</a:t>
                      </a:r>
                    </a:p>
                    <a:p>
                      <a:pPr algn="ctr"/>
                      <a:endParaRPr lang="ru-RU" sz="20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solidFill>
                            <a:schemeClr val="tx1"/>
                          </a:solidFill>
                          <a:latin typeface="Times New Roman" pitchFamily="18" charset="0"/>
                          <a:cs typeface="Times New Roman" pitchFamily="18" charset="0"/>
                        </a:rPr>
                        <a:t>Слабость</a:t>
                      </a:r>
                    </a:p>
                    <a:p>
                      <a:pPr algn="ct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81995050"/>
                  </a:ext>
                </a:extLst>
              </a:tr>
              <a:tr h="7694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solidFill>
                            <a:schemeClr val="tx1"/>
                          </a:solidFill>
                          <a:latin typeface="Times New Roman" pitchFamily="18" charset="0"/>
                          <a:cs typeface="Times New Roman" pitchFamily="18" charset="0"/>
                        </a:rPr>
                        <a:t>Желание уйти</a:t>
                      </a:r>
                    </a:p>
                    <a:p>
                      <a:pPr algn="ctr"/>
                      <a:endParaRPr lang="ru-RU" sz="20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solidFill>
                            <a:schemeClr val="tx1"/>
                          </a:solidFill>
                          <a:latin typeface="Times New Roman" pitchFamily="18" charset="0"/>
                          <a:cs typeface="Times New Roman" pitchFamily="18" charset="0"/>
                        </a:rPr>
                        <a:t>Тошноту</a:t>
                      </a:r>
                    </a:p>
                    <a:p>
                      <a:pPr algn="ct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38453911"/>
                  </a:ext>
                </a:extLst>
              </a:tr>
              <a:tr h="7694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solidFill>
                            <a:schemeClr val="tx1"/>
                          </a:solidFill>
                          <a:latin typeface="Times New Roman" pitchFamily="18" charset="0"/>
                          <a:cs typeface="Times New Roman" pitchFamily="18" charset="0"/>
                        </a:rPr>
                        <a:t>Стыд</a:t>
                      </a:r>
                    </a:p>
                    <a:p>
                      <a:pPr algn="ct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dirty="0" smtClean="0">
                          <a:solidFill>
                            <a:schemeClr val="tx1"/>
                          </a:solidFill>
                          <a:latin typeface="Times New Roman" pitchFamily="18" charset="0"/>
                          <a:cs typeface="Times New Roman" pitchFamily="18" charset="0"/>
                        </a:rPr>
                        <a:t>Головокружение</a:t>
                      </a:r>
                      <a:endParaRPr lang="ru-RU"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70814641"/>
                  </a:ext>
                </a:extLst>
              </a:tr>
              <a:tr h="7694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solidFill>
                            <a:schemeClr val="tx1"/>
                          </a:solidFill>
                          <a:latin typeface="Times New Roman" pitchFamily="18" charset="0"/>
                          <a:cs typeface="Times New Roman" pitchFamily="18" charset="0"/>
                        </a:rPr>
                        <a:t>Смущение</a:t>
                      </a:r>
                    </a:p>
                    <a:p>
                      <a:pPr algn="ct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dirty="0" smtClean="0">
                          <a:latin typeface="Times New Roman" panose="02020603050405020304" pitchFamily="18" charset="0"/>
                          <a:cs typeface="Times New Roman" panose="02020603050405020304" pitchFamily="18" charset="0"/>
                        </a:rPr>
                        <a:t>Позыв в туалет</a:t>
                      </a: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43777339"/>
                  </a:ext>
                </a:extLst>
              </a:tr>
            </a:tbl>
          </a:graphicData>
        </a:graphic>
      </p:graphicFrame>
    </p:spTree>
    <p:extLst>
      <p:ext uri="{BB962C8B-B14F-4D97-AF65-F5344CB8AC3E}">
        <p14:creationId xmlns:p14="http://schemas.microsoft.com/office/powerpoint/2010/main" val="1380731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7280" y="1582342"/>
            <a:ext cx="8046719" cy="3139321"/>
          </a:xfrm>
          <a:prstGeom prst="rect">
            <a:avLst/>
          </a:prstGeom>
        </p:spPr>
        <p:txBody>
          <a:bodyPr wrap="square">
            <a:spAutoFit/>
          </a:bodyPr>
          <a:lstStyle/>
          <a:p>
            <a:pPr>
              <a:buFont typeface="Wingdings" pitchFamily="2" charset="2"/>
              <a:buChar char="ü"/>
            </a:pPr>
            <a:r>
              <a:rPr lang="ru-RU" dirty="0">
                <a:latin typeface="Times New Roman" pitchFamily="18" charset="0"/>
                <a:cs typeface="Times New Roman" pitchFamily="18" charset="0"/>
              </a:rPr>
              <a:t>У вас нет своего личного времени, хотя бы немного.</a:t>
            </a:r>
          </a:p>
          <a:p>
            <a:pPr>
              <a:buFont typeface="Wingdings" pitchFamily="2" charset="2"/>
              <a:buChar char="ü"/>
            </a:pPr>
            <a:r>
              <a:rPr lang="ru-RU" dirty="0">
                <a:latin typeface="Times New Roman" pitchFamily="18" charset="0"/>
                <a:cs typeface="Times New Roman" pitchFamily="18" charset="0"/>
              </a:rPr>
              <a:t> Вы часто делаете что-то за других.</a:t>
            </a:r>
          </a:p>
          <a:p>
            <a:pPr>
              <a:buFont typeface="Wingdings" pitchFamily="2" charset="2"/>
              <a:buChar char="ü"/>
            </a:pPr>
            <a:r>
              <a:rPr lang="ru-RU" dirty="0">
                <a:latin typeface="Times New Roman" pitchFamily="18" charset="0"/>
                <a:cs typeface="Times New Roman" pitchFamily="18" charset="0"/>
              </a:rPr>
              <a:t> Вы регулярно откладываете свои дела на потом, чтобы помочь коллеге, друзьям, родственникам.</a:t>
            </a:r>
          </a:p>
          <a:p>
            <a:pPr>
              <a:buFont typeface="Wingdings" pitchFamily="2" charset="2"/>
              <a:buChar char="ü"/>
            </a:pPr>
            <a:r>
              <a:rPr lang="ru-RU" dirty="0">
                <a:latin typeface="Times New Roman" pitchFamily="18" charset="0"/>
                <a:cs typeface="Times New Roman" pitchFamily="18" charset="0"/>
              </a:rPr>
              <a:t> Вы не можете сказать «нет» родственникам, коллегам, друзьям.</a:t>
            </a:r>
          </a:p>
          <a:p>
            <a:pPr>
              <a:buFont typeface="Wingdings" pitchFamily="2" charset="2"/>
              <a:buChar char="ü"/>
            </a:pPr>
            <a:r>
              <a:rPr lang="ru-RU" dirty="0">
                <a:latin typeface="Times New Roman" pitchFamily="18" charset="0"/>
                <a:cs typeface="Times New Roman" pitchFamily="18" charset="0"/>
              </a:rPr>
              <a:t> Вы говорите «да», если хотите отказать.</a:t>
            </a:r>
          </a:p>
          <a:p>
            <a:pPr>
              <a:buFont typeface="Wingdings" pitchFamily="2" charset="2"/>
              <a:buChar char="ü"/>
            </a:pPr>
            <a:r>
              <a:rPr lang="ru-RU" dirty="0">
                <a:latin typeface="Times New Roman" pitchFamily="18" charset="0"/>
                <a:cs typeface="Times New Roman" pitchFamily="18" charset="0"/>
              </a:rPr>
              <a:t> Вы не можете о чем-то попросить для себя.</a:t>
            </a:r>
          </a:p>
          <a:p>
            <a:pPr>
              <a:buFont typeface="Wingdings" pitchFamily="2" charset="2"/>
              <a:buChar char="ü"/>
            </a:pPr>
            <a:r>
              <a:rPr lang="ru-RU" dirty="0">
                <a:latin typeface="Times New Roman" pitchFamily="18" charset="0"/>
                <a:cs typeface="Times New Roman" pitchFamily="18" charset="0"/>
              </a:rPr>
              <a:t> Вы скрываете, если вам не нравится что-то, что сделал коллега, родственник или друг в ваш адрес.</a:t>
            </a:r>
          </a:p>
          <a:p>
            <a:pPr>
              <a:buFont typeface="Wingdings" pitchFamily="2" charset="2"/>
              <a:buChar char="ü"/>
            </a:pPr>
            <a:r>
              <a:rPr lang="ru-RU" dirty="0">
                <a:latin typeface="Times New Roman" pitchFamily="18" charset="0"/>
                <a:cs typeface="Times New Roman" pitchFamily="18" charset="0"/>
              </a:rPr>
              <a:t> Вы всегда всех слушаете, а вам самой не с кем поговорить о себе.</a:t>
            </a:r>
          </a:p>
          <a:p>
            <a:pPr>
              <a:buFont typeface="Wingdings" pitchFamily="2" charset="2"/>
              <a:buChar char="ü"/>
            </a:pPr>
            <a:r>
              <a:rPr lang="ru-RU" dirty="0">
                <a:latin typeface="Times New Roman" pitchFamily="18" charset="0"/>
                <a:cs typeface="Times New Roman" pitchFamily="18" charset="0"/>
              </a:rPr>
              <a:t> Вы часто путаетесь в том, кто и что должен делать.</a:t>
            </a:r>
          </a:p>
        </p:txBody>
      </p:sp>
      <p:sp>
        <p:nvSpPr>
          <p:cNvPr id="3" name="Прямоугольник 2"/>
          <p:cNvSpPr/>
          <p:nvPr/>
        </p:nvSpPr>
        <p:spPr>
          <a:xfrm>
            <a:off x="1305098" y="232757"/>
            <a:ext cx="9850581" cy="1200329"/>
          </a:xfrm>
          <a:prstGeom prst="rect">
            <a:avLst/>
          </a:prstGeom>
        </p:spPr>
        <p:txBody>
          <a:bodyPr wrap="square">
            <a:spAutoFit/>
          </a:bodyPr>
          <a:lstStyle/>
          <a:p>
            <a:pPr algn="ctr"/>
            <a:r>
              <a:rPr lang="ru-RU" sz="3600" b="1" i="1" dirty="0">
                <a:latin typeface="Times New Roman" pitchFamily="18" charset="0"/>
                <a:cs typeface="Times New Roman" pitchFamily="18" charset="0"/>
              </a:rPr>
              <a:t>Маркеры того, что Вам пора позаботится о себе и своих личных границах:</a:t>
            </a:r>
          </a:p>
        </p:txBody>
      </p:sp>
      <p:pic>
        <p:nvPicPr>
          <p:cNvPr id="3074" name="Picture 2" descr="Picture backgroun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29243" y="4870919"/>
            <a:ext cx="6067310" cy="1823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157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8224" y="199506"/>
            <a:ext cx="9584575" cy="864524"/>
          </a:xfrm>
        </p:spPr>
        <p:txBody>
          <a:bodyPr/>
          <a:lstStyle/>
          <a:p>
            <a:pPr algn="ctr"/>
            <a:r>
              <a:rPr lang="ru-RU" b="1" dirty="0" smtClean="0">
                <a:solidFill>
                  <a:schemeClr val="tx1"/>
                </a:solidFill>
                <a:latin typeface="Times New Roman" panose="02020603050405020304" pitchFamily="18" charset="0"/>
                <a:cs typeface="Times New Roman" panose="02020603050405020304" pitchFamily="18" charset="0"/>
              </a:rPr>
              <a:t>Как защитить свои границы.</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82938" y="1539160"/>
            <a:ext cx="5145578" cy="4369337"/>
          </a:xfrm>
          <a:prstGeom prst="rect">
            <a:avLst/>
          </a:prstGeom>
        </p:spPr>
      </p:pic>
      <p:sp>
        <p:nvSpPr>
          <p:cNvPr id="4" name="Прямоугольник 3"/>
          <p:cNvSpPr/>
          <p:nvPr/>
        </p:nvSpPr>
        <p:spPr>
          <a:xfrm>
            <a:off x="1030778" y="1539159"/>
            <a:ext cx="5852159" cy="4278094"/>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Когда ваши границы определены остается только следовать собственным правилам и приучать к ним других людей.</a:t>
            </a:r>
          </a:p>
          <a:p>
            <a:r>
              <a:rPr lang="ru-RU" sz="1600" dirty="0">
                <a:latin typeface="Times New Roman" panose="02020603050405020304" pitchFamily="18" charset="0"/>
                <a:cs typeface="Times New Roman" panose="02020603050405020304" pitchFamily="18" charset="0"/>
              </a:rPr>
              <a:t>Например:</a:t>
            </a:r>
          </a:p>
          <a:p>
            <a:r>
              <a:rPr lang="ru-RU" sz="1600" dirty="0" smtClean="0">
                <a:latin typeface="Times New Roman" panose="02020603050405020304" pitchFamily="18" charset="0"/>
                <a:cs typeface="Times New Roman" panose="02020603050405020304" pitchFamily="18" charset="0"/>
              </a:rPr>
              <a:t>1.Я </a:t>
            </a:r>
            <a:r>
              <a:rPr lang="ru-RU" sz="1600" dirty="0">
                <a:latin typeface="Times New Roman" panose="02020603050405020304" pitchFamily="18" charset="0"/>
                <a:cs typeface="Times New Roman" panose="02020603050405020304" pitchFamily="18" charset="0"/>
              </a:rPr>
              <a:t>общаюсь с людьми, только с теми, с кем мне комфортно и интересно, кто возвышает и наполняет меня;</a:t>
            </a:r>
          </a:p>
          <a:p>
            <a:r>
              <a:rPr lang="ru-RU" sz="1600" dirty="0" smtClean="0">
                <a:latin typeface="Times New Roman" panose="02020603050405020304" pitchFamily="18" charset="0"/>
                <a:cs typeface="Times New Roman" panose="02020603050405020304" pitchFamily="18" charset="0"/>
              </a:rPr>
              <a:t>2.Я </a:t>
            </a:r>
            <a:r>
              <a:rPr lang="ru-RU" sz="1600" dirty="0">
                <a:latin typeface="Times New Roman" panose="02020603050405020304" pitchFamily="18" charset="0"/>
                <a:cs typeface="Times New Roman" panose="02020603050405020304" pitchFamily="18" charset="0"/>
              </a:rPr>
              <a:t>выполняю все просьбы, только в том случае, если у меня есть свободное от моих планов время, силы и желание, несмотря на манипуляции близких, руководящих и иных личностей;</a:t>
            </a:r>
          </a:p>
          <a:p>
            <a:r>
              <a:rPr lang="ru-RU" sz="1600" dirty="0" smtClean="0">
                <a:latin typeface="Times New Roman" panose="02020603050405020304" pitchFamily="18" charset="0"/>
                <a:cs typeface="Times New Roman" panose="02020603050405020304" pitchFamily="18" charset="0"/>
              </a:rPr>
              <a:t>3.Я </a:t>
            </a:r>
            <a:r>
              <a:rPr lang="ru-RU" sz="1600" dirty="0">
                <a:latin typeface="Times New Roman" panose="02020603050405020304" pitchFamily="18" charset="0"/>
                <a:cs typeface="Times New Roman" panose="02020603050405020304" pitchFamily="18" charset="0"/>
              </a:rPr>
              <a:t>не “посудомойка” — посуду может мыть каждый после себя, или по графику уборки, составленному и одобренному в семье;</a:t>
            </a:r>
          </a:p>
          <a:p>
            <a:r>
              <a:rPr lang="ru-RU" sz="1600" dirty="0" smtClean="0">
                <a:latin typeface="Times New Roman" panose="02020603050405020304" pitchFamily="18" charset="0"/>
                <a:cs typeface="Times New Roman" panose="02020603050405020304" pitchFamily="18" charset="0"/>
              </a:rPr>
              <a:t>4.Я </a:t>
            </a:r>
            <a:r>
              <a:rPr lang="ru-RU" sz="1600" dirty="0">
                <a:latin typeface="Times New Roman" panose="02020603050405020304" pitchFamily="18" charset="0"/>
                <a:cs typeface="Times New Roman" panose="02020603050405020304" pitchFamily="18" charset="0"/>
              </a:rPr>
              <a:t>девушка, и тяжести переношу только до 3 кг., я позволяю </a:t>
            </a:r>
            <a:r>
              <a:rPr lang="ru-RU" sz="1600" dirty="0" smtClean="0">
                <a:latin typeface="Times New Roman" panose="02020603050405020304" pitchFamily="18" charset="0"/>
                <a:cs typeface="Times New Roman" panose="02020603050405020304" pitchFamily="18" charset="0"/>
              </a:rPr>
              <a:t>мужчинам </a:t>
            </a:r>
            <a:r>
              <a:rPr lang="ru-RU" sz="1600" dirty="0">
                <a:latin typeface="Times New Roman" panose="02020603050405020304" pitchFamily="18" charset="0"/>
                <a:cs typeface="Times New Roman" panose="02020603050405020304" pitchFamily="18" charset="0"/>
              </a:rPr>
              <a:t>заботиться обо мне;</a:t>
            </a:r>
          </a:p>
          <a:p>
            <a:r>
              <a:rPr lang="ru-RU" sz="1600" dirty="0" smtClean="0">
                <a:latin typeface="Times New Roman" panose="02020603050405020304" pitchFamily="18" charset="0"/>
                <a:cs typeface="Times New Roman" panose="02020603050405020304" pitchFamily="18" charset="0"/>
              </a:rPr>
              <a:t>5. После 19.00 моё </a:t>
            </a:r>
            <a:r>
              <a:rPr lang="ru-RU" sz="1600" dirty="0">
                <a:latin typeface="Times New Roman" panose="02020603050405020304" pitchFamily="18" charset="0"/>
                <a:cs typeface="Times New Roman" panose="02020603050405020304" pitchFamily="18" charset="0"/>
              </a:rPr>
              <a:t>личное время;</a:t>
            </a:r>
          </a:p>
          <a:p>
            <a:r>
              <a:rPr lang="ru-RU" sz="1600" dirty="0" smtClean="0">
                <a:latin typeface="Times New Roman" panose="02020603050405020304" pitchFamily="18" charset="0"/>
                <a:cs typeface="Times New Roman" panose="02020603050405020304" pitchFamily="18" charset="0"/>
              </a:rPr>
              <a:t>6.Я </a:t>
            </a:r>
            <a:r>
              <a:rPr lang="ru-RU" sz="1600" dirty="0">
                <a:latin typeface="Times New Roman" panose="02020603050405020304" pitchFamily="18" charset="0"/>
                <a:cs typeface="Times New Roman" panose="02020603050405020304" pitchFamily="18" charset="0"/>
              </a:rPr>
              <a:t>не позволяю вмешиваться в свои личные дела никому и не вмешиваюсь в дела других;</a:t>
            </a:r>
          </a:p>
          <a:p>
            <a:r>
              <a:rPr lang="ru-RU" sz="1600" dirty="0" smtClean="0">
                <a:latin typeface="Times New Roman" panose="02020603050405020304" pitchFamily="18" charset="0"/>
                <a:cs typeface="Times New Roman" panose="02020603050405020304" pitchFamily="18" charset="0"/>
              </a:rPr>
              <a:t>7.Я </a:t>
            </a:r>
            <a:r>
              <a:rPr lang="ru-RU" sz="1600" dirty="0">
                <a:latin typeface="Times New Roman" panose="02020603050405020304" pitchFamily="18" charset="0"/>
                <a:cs typeface="Times New Roman" panose="02020603050405020304" pitchFamily="18" charset="0"/>
              </a:rPr>
              <a:t>вегетарианец или наоборот — Я ем мясо, когда захочу, и никому не позволю давить на меня своими доводами….</a:t>
            </a:r>
          </a:p>
        </p:txBody>
      </p:sp>
      <p:sp>
        <p:nvSpPr>
          <p:cNvPr id="5" name="Прямоугольник 4"/>
          <p:cNvSpPr/>
          <p:nvPr/>
        </p:nvSpPr>
        <p:spPr>
          <a:xfrm>
            <a:off x="1579418" y="1064029"/>
            <a:ext cx="3732415" cy="707886"/>
          </a:xfrm>
          <a:prstGeom prst="rect">
            <a:avLst/>
          </a:prstGeom>
        </p:spPr>
        <p:txBody>
          <a:bodyPr wrap="square">
            <a:spAutoFit/>
          </a:bodyPr>
          <a:lstStyle/>
          <a:p>
            <a:pPr algn="ctr"/>
            <a:r>
              <a:rPr lang="ru-RU" sz="2000" b="1" dirty="0">
                <a:latin typeface="Times New Roman" panose="02020603050405020304" pitchFamily="18" charset="0"/>
                <a:cs typeface="Times New Roman" panose="02020603050405020304" pitchFamily="18" charset="0"/>
              </a:rPr>
              <a:t>Свод личных правил</a:t>
            </a:r>
            <a:r>
              <a:rPr lang="ru-RU" sz="2000" b="1" dirty="0" smtClean="0">
                <a:latin typeface="Times New Roman" panose="02020603050405020304" pitchFamily="18" charset="0"/>
                <a:cs typeface="Times New Roman" panose="02020603050405020304" pitchFamily="18" charset="0"/>
              </a:rPr>
              <a:t>.</a:t>
            </a:r>
            <a:r>
              <a:rPr lang="ru-RU" sz="2000" b="1" dirty="0">
                <a:latin typeface="Times New Roman" panose="02020603050405020304" pitchFamily="18" charset="0"/>
                <a:cs typeface="Times New Roman" panose="02020603050405020304" pitchFamily="18" charset="0"/>
              </a:rPr>
              <a:t/>
            </a:r>
            <a:br>
              <a:rPr lang="ru-RU" sz="2000" b="1" dirty="0">
                <a:latin typeface="Times New Roman" panose="02020603050405020304" pitchFamily="18" charset="0"/>
                <a:cs typeface="Times New Roman" panose="02020603050405020304" pitchFamily="18" charset="0"/>
              </a:rPr>
            </a:br>
            <a:endParaRPr lang="ru-RU" sz="2000" dirty="0"/>
          </a:p>
        </p:txBody>
      </p:sp>
    </p:spTree>
    <p:extLst>
      <p:ext uri="{BB962C8B-B14F-4D97-AF65-F5344CB8AC3E}">
        <p14:creationId xmlns:p14="http://schemas.microsoft.com/office/powerpoint/2010/main" val="688628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23207" y="74815"/>
            <a:ext cx="10831484" cy="6526010"/>
          </a:xfrm>
          <a:prstGeom prst="rect">
            <a:avLst/>
          </a:prstGeom>
        </p:spPr>
      </p:pic>
    </p:spTree>
    <p:extLst>
      <p:ext uri="{BB962C8B-B14F-4D97-AF65-F5344CB8AC3E}">
        <p14:creationId xmlns:p14="http://schemas.microsoft.com/office/powerpoint/2010/main" val="4032105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89214" y="108065"/>
            <a:ext cx="10232967" cy="6449898"/>
          </a:xfrm>
          <a:prstGeom prst="rect">
            <a:avLst/>
          </a:prstGeom>
        </p:spPr>
      </p:pic>
    </p:spTree>
    <p:extLst>
      <p:ext uri="{BB962C8B-B14F-4D97-AF65-F5344CB8AC3E}">
        <p14:creationId xmlns:p14="http://schemas.microsoft.com/office/powerpoint/2010/main" val="1168126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01813" y="485431"/>
            <a:ext cx="11240558" cy="5898744"/>
          </a:xfrm>
          <a:prstGeom prst="rect">
            <a:avLst/>
          </a:prstGeom>
        </p:spPr>
      </p:pic>
    </p:spTree>
    <p:extLst>
      <p:ext uri="{BB962C8B-B14F-4D97-AF65-F5344CB8AC3E}">
        <p14:creationId xmlns:p14="http://schemas.microsoft.com/office/powerpoint/2010/main" val="4271122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08066"/>
            <a:ext cx="9601200" cy="1155470"/>
          </a:xfrm>
        </p:spPr>
        <p:txBody>
          <a:bodyPr>
            <a:noAutofit/>
          </a:bodyPr>
          <a:lstStyle/>
          <a:p>
            <a:pPr algn="ctr"/>
            <a:r>
              <a:rPr lang="ru-RU" sz="3600" b="1" dirty="0">
                <a:solidFill>
                  <a:schemeClr val="tx1"/>
                </a:solidFill>
                <a:latin typeface="Times New Roman" pitchFamily="18" charset="0"/>
                <a:cs typeface="Times New Roman" pitchFamily="18" charset="0"/>
              </a:rPr>
              <a:t>Нездоровые фразы, которых нужно избегать и чем их заменить:</a:t>
            </a:r>
            <a:br>
              <a:rPr lang="ru-RU" sz="3600" b="1" dirty="0">
                <a:solidFill>
                  <a:schemeClr val="tx1"/>
                </a:solidFill>
                <a:latin typeface="Times New Roman" pitchFamily="18" charset="0"/>
                <a:cs typeface="Times New Roman" pitchFamily="18" charset="0"/>
              </a:rPr>
            </a:br>
            <a:endParaRPr lang="ru-RU" sz="3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833678413"/>
              </p:ext>
            </p:extLst>
          </p:nvPr>
        </p:nvGraphicFramePr>
        <p:xfrm>
          <a:off x="1255222" y="1246908"/>
          <a:ext cx="10498974" cy="5478363"/>
        </p:xfrm>
        <a:graphic>
          <a:graphicData uri="http://schemas.openxmlformats.org/drawingml/2006/table">
            <a:tbl>
              <a:tblPr firstRow="1" bandRow="1">
                <a:tableStyleId>{5C22544A-7EE6-4342-B048-85BDC9FD1C3A}</a:tableStyleId>
              </a:tblPr>
              <a:tblGrid>
                <a:gridCol w="5249487">
                  <a:extLst>
                    <a:ext uri="{9D8B030D-6E8A-4147-A177-3AD203B41FA5}">
                      <a16:colId xmlns:a16="http://schemas.microsoft.com/office/drawing/2014/main" val="3533029831"/>
                    </a:ext>
                  </a:extLst>
                </a:gridCol>
                <a:gridCol w="5249487">
                  <a:extLst>
                    <a:ext uri="{9D8B030D-6E8A-4147-A177-3AD203B41FA5}">
                      <a16:colId xmlns:a16="http://schemas.microsoft.com/office/drawing/2014/main" val="3276478456"/>
                    </a:ext>
                  </a:extLst>
                </a:gridCol>
              </a:tblGrid>
              <a:tr h="638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latin typeface="Times New Roman" pitchFamily="18" charset="0"/>
                          <a:cs typeface="Times New Roman" pitchFamily="18" charset="0"/>
                        </a:rPr>
                        <a:t>НЕЛЬЗЯ</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latin typeface="Times New Roman" pitchFamily="18" charset="0"/>
                          <a:cs typeface="Times New Roman" pitchFamily="18" charset="0"/>
                        </a:rPr>
                        <a:t>МОЖНО</a:t>
                      </a:r>
                    </a:p>
                    <a:p>
                      <a:endParaRPr lang="ru-RU" dirty="0"/>
                    </a:p>
                  </a:txBody>
                  <a:tcPr/>
                </a:tc>
                <a:extLst>
                  <a:ext uri="{0D108BD9-81ED-4DB2-BD59-A6C34878D82A}">
                    <a16:rowId xmlns:a16="http://schemas.microsoft.com/office/drawing/2014/main" val="3681823599"/>
                  </a:ext>
                </a:extLst>
              </a:tr>
              <a:tr h="1185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Times New Roman" pitchFamily="18" charset="0"/>
                          <a:ea typeface="+mn-ea"/>
                          <a:cs typeface="Times New Roman" pitchFamily="18" charset="0"/>
                        </a:rPr>
                        <a:t>«Вы ничего не делаете, хватит</a:t>
                      </a:r>
                      <a:br>
                        <a:rPr lang="ru-RU" sz="1800" kern="1200" dirty="0" smtClean="0">
                          <a:solidFill>
                            <a:schemeClr val="dk1"/>
                          </a:solidFill>
                          <a:latin typeface="Times New Roman" pitchFamily="18" charset="0"/>
                          <a:ea typeface="+mn-ea"/>
                          <a:cs typeface="Times New Roman" pitchFamily="18" charset="0"/>
                        </a:rPr>
                      </a:br>
                      <a:r>
                        <a:rPr lang="ru-RU" sz="1800" kern="1200" dirty="0" smtClean="0">
                          <a:solidFill>
                            <a:schemeClr val="dk1"/>
                          </a:solidFill>
                          <a:latin typeface="Times New Roman" pitchFamily="18" charset="0"/>
                          <a:ea typeface="+mn-ea"/>
                          <a:cs typeface="Times New Roman" pitchFamily="18" charset="0"/>
                        </a:rPr>
                        <a:t>бездельничать»</a:t>
                      </a:r>
                      <a:endParaRPr lang="ru-RU" dirty="0" smtClean="0">
                        <a:latin typeface="Times New Roman" pitchFamily="18" charset="0"/>
                        <a:cs typeface="Times New Roman" pitchFamily="18" charset="0"/>
                      </a:endParaRP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Times New Roman" pitchFamily="18" charset="0"/>
                          <a:ea typeface="+mn-ea"/>
                          <a:cs typeface="Times New Roman" pitchFamily="18" charset="0"/>
                        </a:rPr>
                        <a:t>«Обсудим первый шаг. Это очень важно сделать.</a:t>
                      </a:r>
                      <a:r>
                        <a:rPr lang="ru-RU" sz="1800" kern="1200" baseline="0" dirty="0" smtClean="0">
                          <a:solidFill>
                            <a:schemeClr val="dk1"/>
                          </a:solidFill>
                          <a:latin typeface="Times New Roman" pitchFamily="18" charset="0"/>
                          <a:ea typeface="+mn-ea"/>
                          <a:cs typeface="Times New Roman" pitchFamily="18" charset="0"/>
                        </a:rPr>
                        <a:t> </a:t>
                      </a:r>
                      <a:r>
                        <a:rPr lang="ru-RU" sz="1800" kern="1200" dirty="0" smtClean="0">
                          <a:solidFill>
                            <a:schemeClr val="dk1"/>
                          </a:solidFill>
                          <a:latin typeface="Times New Roman" pitchFamily="18" charset="0"/>
                          <a:ea typeface="+mn-ea"/>
                          <a:cs typeface="Times New Roman" pitchFamily="18" charset="0"/>
                        </a:rPr>
                        <a:t>Могу помочь, по возможности.</a:t>
                      </a:r>
                      <a:endParaRPr lang="ru-RU" dirty="0" smtClean="0">
                        <a:latin typeface="Times New Roman" pitchFamily="18" charset="0"/>
                        <a:cs typeface="Times New Roman" pitchFamily="18" charset="0"/>
                      </a:endParaRPr>
                    </a:p>
                    <a:p>
                      <a:endParaRPr lang="ru-RU" dirty="0"/>
                    </a:p>
                  </a:txBody>
                  <a:tcPr/>
                </a:tc>
                <a:extLst>
                  <a:ext uri="{0D108BD9-81ED-4DB2-BD59-A6C34878D82A}">
                    <a16:rowId xmlns:a16="http://schemas.microsoft.com/office/drawing/2014/main" val="331070601"/>
                  </a:ext>
                </a:extLst>
              </a:tr>
              <a:tr h="638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Times New Roman" pitchFamily="18" charset="0"/>
                          <a:ea typeface="+mn-ea"/>
                          <a:cs typeface="Times New Roman" pitchFamily="18" charset="0"/>
                        </a:rPr>
                        <a:t>«Глупости! Вы с ума сошли?»</a:t>
                      </a:r>
                      <a:endParaRPr lang="ru-RU" dirty="0" smtClean="0">
                        <a:latin typeface="Times New Roman" pitchFamily="18" charset="0"/>
                        <a:cs typeface="Times New Roman" pitchFamily="18" charset="0"/>
                      </a:endParaRP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Times New Roman" pitchFamily="18" charset="0"/>
                          <a:ea typeface="+mn-ea"/>
                          <a:cs typeface="Times New Roman" pitchFamily="18" charset="0"/>
                        </a:rPr>
                        <a:t>«Не согласна. Делаем так… Смысл такой»</a:t>
                      </a:r>
                      <a:endParaRPr lang="ru-RU" dirty="0" smtClean="0">
                        <a:latin typeface="Times New Roman" pitchFamily="18" charset="0"/>
                        <a:cs typeface="Times New Roman" pitchFamily="18" charset="0"/>
                      </a:endParaRPr>
                    </a:p>
                    <a:p>
                      <a:endParaRPr lang="ru-RU" dirty="0"/>
                    </a:p>
                  </a:txBody>
                  <a:tcPr/>
                </a:tc>
                <a:extLst>
                  <a:ext uri="{0D108BD9-81ED-4DB2-BD59-A6C34878D82A}">
                    <a16:rowId xmlns:a16="http://schemas.microsoft.com/office/drawing/2014/main" val="2608155495"/>
                  </a:ext>
                </a:extLst>
              </a:tr>
              <a:tr h="911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Times New Roman" pitchFamily="18" charset="0"/>
                          <a:ea typeface="+mn-ea"/>
                          <a:cs typeface="Times New Roman" pitchFamily="18" charset="0"/>
                        </a:rPr>
                        <a:t>«</a:t>
                      </a:r>
                      <a:r>
                        <a:rPr lang="ru-RU" sz="1800" kern="1200" smtClean="0">
                          <a:solidFill>
                            <a:schemeClr val="dk1"/>
                          </a:solidFill>
                          <a:latin typeface="Times New Roman" pitchFamily="18" charset="0"/>
                          <a:ea typeface="+mn-ea"/>
                          <a:cs typeface="Times New Roman" pitchFamily="18" charset="0"/>
                        </a:rPr>
                        <a:t>Ты вообще</a:t>
                      </a:r>
                      <a:r>
                        <a:rPr lang="ru-RU" sz="1800" kern="1200" baseline="0" smtClean="0">
                          <a:solidFill>
                            <a:schemeClr val="dk1"/>
                          </a:solidFill>
                          <a:latin typeface="Times New Roman" pitchFamily="18" charset="0"/>
                          <a:ea typeface="+mn-ea"/>
                          <a:cs typeface="Times New Roman" pitchFamily="18" charset="0"/>
                        </a:rPr>
                        <a:t> </a:t>
                      </a:r>
                      <a:r>
                        <a:rPr lang="ru-RU" sz="1800" kern="1200" baseline="0" dirty="0" smtClean="0">
                          <a:solidFill>
                            <a:schemeClr val="dk1"/>
                          </a:solidFill>
                          <a:latin typeface="Times New Roman" pitchFamily="18" charset="0"/>
                          <a:ea typeface="+mn-ea"/>
                          <a:cs typeface="Times New Roman" pitchFamily="18" charset="0"/>
                        </a:rPr>
                        <a:t>ничего не понимаешь»</a:t>
                      </a:r>
                      <a:endParaRPr lang="ru-RU" dirty="0" smtClean="0">
                        <a:latin typeface="Times New Roman" pitchFamily="18" charset="0"/>
                        <a:cs typeface="Times New Roman" pitchFamily="18" charset="0"/>
                      </a:endParaRP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Times New Roman" pitchFamily="18" charset="0"/>
                          <a:ea typeface="+mn-ea"/>
                          <a:cs typeface="Times New Roman" pitchFamily="18" charset="0"/>
                        </a:rPr>
                        <a:t>«Могу поделиться своим опытом. Могу показать как это делать»</a:t>
                      </a:r>
                      <a:endParaRPr lang="ru-RU" dirty="0" smtClean="0">
                        <a:latin typeface="Times New Roman" pitchFamily="18" charset="0"/>
                        <a:cs typeface="Times New Roman" pitchFamily="18" charset="0"/>
                      </a:endParaRPr>
                    </a:p>
                    <a:p>
                      <a:endParaRPr lang="ru-RU" dirty="0"/>
                    </a:p>
                  </a:txBody>
                  <a:tcPr/>
                </a:tc>
                <a:extLst>
                  <a:ext uri="{0D108BD9-81ED-4DB2-BD59-A6C34878D82A}">
                    <a16:rowId xmlns:a16="http://schemas.microsoft.com/office/drawing/2014/main" val="3037591350"/>
                  </a:ext>
                </a:extLst>
              </a:tr>
              <a:tr h="638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Times New Roman" pitchFamily="18" charset="0"/>
                          <a:ea typeface="+mn-ea"/>
                          <a:cs typeface="Times New Roman" pitchFamily="18" charset="0"/>
                        </a:rPr>
                        <a:t>«Вам всегда все не нравится!»</a:t>
                      </a:r>
                      <a:endParaRPr lang="ru-RU" dirty="0" smtClean="0">
                        <a:latin typeface="Times New Roman" pitchFamily="18" charset="0"/>
                        <a:cs typeface="Times New Roman" pitchFamily="18" charset="0"/>
                      </a:endParaRPr>
                    </a:p>
                    <a:p>
                      <a:endParaRPr lang="ru-RU" dirty="0"/>
                    </a:p>
                  </a:txBody>
                  <a:tcPr/>
                </a:tc>
                <a:tc>
                  <a:txBody>
                    <a:bodyPr/>
                    <a:lstStyle/>
                    <a:p>
                      <a:r>
                        <a:rPr lang="ru-RU" sz="1800" kern="1200" dirty="0" smtClean="0">
                          <a:solidFill>
                            <a:schemeClr val="dk1"/>
                          </a:solidFill>
                          <a:latin typeface="Times New Roman" pitchFamily="18" charset="0"/>
                          <a:ea typeface="+mn-ea"/>
                          <a:cs typeface="Times New Roman" pitchFamily="18" charset="0"/>
                        </a:rPr>
                        <a:t>«Вашу эмоцию поняла, теперь переходим к делу»</a:t>
                      </a:r>
                      <a:endParaRPr lang="ru-RU" dirty="0"/>
                    </a:p>
                  </a:txBody>
                  <a:tcPr/>
                </a:tc>
                <a:extLst>
                  <a:ext uri="{0D108BD9-81ED-4DB2-BD59-A6C34878D82A}">
                    <a16:rowId xmlns:a16="http://schemas.microsoft.com/office/drawing/2014/main" val="1619426738"/>
                  </a:ext>
                </a:extLst>
              </a:tr>
              <a:tr h="1458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Times New Roman" pitchFamily="18" charset="0"/>
                          <a:ea typeface="+mn-ea"/>
                          <a:cs typeface="Times New Roman" pitchFamily="18" charset="0"/>
                        </a:rPr>
                        <a:t>«От вас такого не ожидала!»</a:t>
                      </a:r>
                      <a:endParaRPr lang="ru-RU" dirty="0" smtClean="0">
                        <a:latin typeface="Times New Roman" pitchFamily="18" charset="0"/>
                        <a:cs typeface="Times New Roman" pitchFamily="18" charset="0"/>
                      </a:endParaRP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Times New Roman" pitchFamily="18" charset="0"/>
                          <a:ea typeface="+mn-ea"/>
                          <a:cs typeface="Times New Roman" pitchFamily="18" charset="0"/>
                        </a:rPr>
                        <a:t>«Задача поставлена, сроки известны, вопросы есть? Вы знаете, что делать, теперь переходим к выполнению»</a:t>
                      </a:r>
                      <a:endParaRPr lang="ru-RU" dirty="0" smtClean="0">
                        <a:latin typeface="Times New Roman" pitchFamily="18" charset="0"/>
                        <a:cs typeface="Times New Roman" pitchFamily="18" charset="0"/>
                      </a:endParaRPr>
                    </a:p>
                    <a:p>
                      <a:endParaRPr lang="ru-RU" dirty="0"/>
                    </a:p>
                  </a:txBody>
                  <a:tcPr/>
                </a:tc>
                <a:extLst>
                  <a:ext uri="{0D108BD9-81ED-4DB2-BD59-A6C34878D82A}">
                    <a16:rowId xmlns:a16="http://schemas.microsoft.com/office/drawing/2014/main" val="3471959523"/>
                  </a:ext>
                </a:extLst>
              </a:tr>
            </a:tbl>
          </a:graphicData>
        </a:graphic>
      </p:graphicFrame>
    </p:spTree>
    <p:extLst>
      <p:ext uri="{BB962C8B-B14F-4D97-AF65-F5344CB8AC3E}">
        <p14:creationId xmlns:p14="http://schemas.microsoft.com/office/powerpoint/2010/main" val="201788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CE10CF-99AF-4360-BEEF-28888469C5EE}"/>
              </a:ext>
            </a:extLst>
          </p:cNvPr>
          <p:cNvSpPr>
            <a:spLocks noGrp="1"/>
          </p:cNvSpPr>
          <p:nvPr>
            <p:ph type="title"/>
          </p:nvPr>
        </p:nvSpPr>
        <p:spPr>
          <a:xfrm>
            <a:off x="1454728" y="76201"/>
            <a:ext cx="9119062" cy="663276"/>
          </a:xfrm>
        </p:spPr>
        <p:txBody>
          <a:bodyPr>
            <a:normAutofit/>
          </a:bodyPr>
          <a:lstStyle/>
          <a:p>
            <a:pPr algn="ctr"/>
            <a:r>
              <a:rPr lang="ru-RU" sz="3600" b="1" dirty="0" smtClean="0">
                <a:solidFill>
                  <a:schemeClr val="tx1"/>
                </a:solidFill>
                <a:latin typeface="Times New Roman" panose="02020603050405020304" pitchFamily="18" charset="0"/>
                <a:cs typeface="Times New Roman" panose="02020603050405020304" pitchFamily="18" charset="0"/>
              </a:rPr>
              <a:t>Что такое граница</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1614A27-35E9-4976-B661-F1D2534DEC66}"/>
              </a:ext>
            </a:extLst>
          </p:cNvPr>
          <p:cNvSpPr>
            <a:spLocks noGrp="1"/>
          </p:cNvSpPr>
          <p:nvPr>
            <p:ph idx="1"/>
          </p:nvPr>
        </p:nvSpPr>
        <p:spPr>
          <a:xfrm>
            <a:off x="1571104" y="3150524"/>
            <a:ext cx="9774229" cy="1330035"/>
          </a:xfrm>
        </p:spPr>
        <p:txBody>
          <a:bodyPr>
            <a:noAutofit/>
          </a:bodyPr>
          <a:lstStyle/>
          <a:p>
            <a:r>
              <a:rPr lang="ru-RU" sz="2400" dirty="0" smtClean="0">
                <a:solidFill>
                  <a:schemeClr val="tx1"/>
                </a:solidFill>
                <a:latin typeface="Times New Roman" panose="02020603050405020304" pitchFamily="18" charset="0"/>
                <a:cs typeface="Times New Roman" panose="02020603050405020304" pitchFamily="18" charset="0"/>
              </a:rPr>
              <a:t>Это видимая или воображаемая линия, которая разделяет объекты и </a:t>
            </a:r>
            <a:r>
              <a:rPr lang="ru-RU" sz="2400" dirty="0">
                <a:solidFill>
                  <a:schemeClr val="tx1"/>
                </a:solidFill>
                <a:latin typeface="Times New Roman" panose="02020603050405020304" pitchFamily="18" charset="0"/>
                <a:cs typeface="Times New Roman" panose="02020603050405020304" pitchFamily="18" charset="0"/>
              </a:rPr>
              <a:t>п</a:t>
            </a:r>
            <a:r>
              <a:rPr lang="ru-RU" sz="2400" dirty="0" smtClean="0">
                <a:solidFill>
                  <a:schemeClr val="tx1"/>
                </a:solidFill>
                <a:latin typeface="Times New Roman" panose="02020603050405020304" pitchFamily="18" charset="0"/>
                <a:cs typeface="Times New Roman" panose="02020603050405020304" pitchFamily="18" charset="0"/>
              </a:rPr>
              <a:t>оказывает предел, дальше которого двигаться не стоит. А ее пересечение имеет негативные последствия для нарушителя.</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Личные границы. Как не потерять себя: От серьезного дискомфорта к выстраиванию границы!">
            <a:extLst>
              <a:ext uri="{FF2B5EF4-FFF2-40B4-BE49-F238E27FC236}">
                <a16:creationId xmlns:a16="http://schemas.microsoft.com/office/drawing/2014/main" id="{6D2E9C54-F64E-4088-9860-4763472E04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71322" y="4644402"/>
            <a:ext cx="5756673" cy="18062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avatars.mds.yandex.net/i?id=2b43c52beaad8b59504a4538a772525255088795-5870172-images-thumbs&amp;n=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65515" y="771113"/>
            <a:ext cx="2297488" cy="229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822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6785" y="232756"/>
            <a:ext cx="9676015" cy="1030779"/>
          </a:xfrm>
        </p:spPr>
        <p:txBody>
          <a:bodyPr>
            <a:normAutofit fontScale="90000"/>
          </a:bodyPr>
          <a:lstStyle/>
          <a:p>
            <a:pPr algn="ctr"/>
            <a:r>
              <a:rPr lang="ru-RU" sz="4000" b="1" dirty="0">
                <a:solidFill>
                  <a:schemeClr val="tx1"/>
                </a:solidFill>
                <a:latin typeface="Times New Roman" pitchFamily="18" charset="0"/>
                <a:cs typeface="Times New Roman" pitchFamily="18" charset="0"/>
              </a:rPr>
              <a:t>Психологические упражнения,</a:t>
            </a:r>
            <a:br>
              <a:rPr lang="ru-RU" sz="4000" b="1" dirty="0">
                <a:solidFill>
                  <a:schemeClr val="tx1"/>
                </a:solidFill>
                <a:latin typeface="Times New Roman" pitchFamily="18" charset="0"/>
                <a:cs typeface="Times New Roman" pitchFamily="18" charset="0"/>
              </a:rPr>
            </a:br>
            <a:r>
              <a:rPr lang="ru-RU" sz="4000" b="1" dirty="0">
                <a:solidFill>
                  <a:schemeClr val="tx1"/>
                </a:solidFill>
                <a:latin typeface="Times New Roman" pitchFamily="18" charset="0"/>
                <a:cs typeface="Times New Roman" pitchFamily="18" charset="0"/>
              </a:rPr>
              <a:t>чтобы ощутить и укрепить личные границы</a:t>
            </a:r>
            <a:r>
              <a:rPr lang="ru-RU" sz="4000" dirty="0">
                <a:solidFill>
                  <a:schemeClr val="tx1"/>
                </a:solidFill>
                <a:latin typeface="Times New Roman" pitchFamily="18" charset="0"/>
                <a:cs typeface="Times New Roman" pitchFamily="18" charset="0"/>
              </a:rPr>
              <a:t/>
            </a:r>
            <a:br>
              <a:rPr lang="ru-RU" sz="4000" dirty="0">
                <a:solidFill>
                  <a:schemeClr val="tx1"/>
                </a:solidFill>
                <a:latin typeface="Times New Roman" pitchFamily="18" charset="0"/>
                <a:cs typeface="Times New Roman" pitchFamily="18" charset="0"/>
              </a:rPr>
            </a:br>
            <a:r>
              <a:rPr lang="ru-RU" sz="4000" dirty="0" smtClean="0">
                <a:solidFill>
                  <a:schemeClr val="tx1"/>
                </a:solidFill>
                <a:latin typeface="Times New Roman" pitchFamily="18" charset="0"/>
                <a:cs typeface="Times New Roman" pitchFamily="18" charset="0"/>
              </a:rPr>
              <a:t/>
            </a:r>
            <a:br>
              <a:rPr lang="ru-RU" sz="4000" dirty="0" smtClean="0">
                <a:solidFill>
                  <a:schemeClr val="tx1"/>
                </a:solidFill>
                <a:latin typeface="Times New Roman" pitchFamily="18" charset="0"/>
                <a:cs typeface="Times New Roman" pitchFamily="18" charset="0"/>
              </a:rPr>
            </a:br>
            <a:r>
              <a:rPr lang="ru-RU" sz="2200" b="1" dirty="0">
                <a:solidFill>
                  <a:schemeClr val="tx1"/>
                </a:solidFill>
                <a:latin typeface="Times New Roman" pitchFamily="18" charset="0"/>
                <a:cs typeface="Times New Roman" pitchFamily="18" charset="0"/>
              </a:rPr>
              <a:t>1. Чтобы укрепить  физические границы:</a:t>
            </a:r>
            <a:br>
              <a:rPr lang="ru-RU" sz="2200" b="1" dirty="0">
                <a:solidFill>
                  <a:schemeClr val="tx1"/>
                </a:solidFill>
                <a:latin typeface="Times New Roman" pitchFamily="18" charset="0"/>
                <a:cs typeface="Times New Roman" pitchFamily="18" charset="0"/>
              </a:rPr>
            </a:br>
            <a:r>
              <a:rPr lang="ru-RU" sz="2200" dirty="0">
                <a:solidFill>
                  <a:schemeClr val="tx1"/>
                </a:solidFill>
                <a:latin typeface="Times New Roman" pitchFamily="18" charset="0"/>
                <a:cs typeface="Times New Roman" pitchFamily="18" charset="0"/>
              </a:rPr>
              <a:t>Попробуйте </a:t>
            </a:r>
            <a:r>
              <a:rPr lang="ru-RU" sz="2200" dirty="0" smtClean="0">
                <a:solidFill>
                  <a:schemeClr val="tx1"/>
                </a:solidFill>
                <a:latin typeface="Times New Roman" pitchFamily="18" charset="0"/>
                <a:cs typeface="Times New Roman" pitchFamily="18" charset="0"/>
              </a:rPr>
              <a:t>ощутить и осознать начало </a:t>
            </a:r>
            <a:r>
              <a:rPr lang="ru-RU" sz="2200" dirty="0">
                <a:solidFill>
                  <a:schemeClr val="tx1"/>
                </a:solidFill>
                <a:latin typeface="Times New Roman" pitchFamily="18" charset="0"/>
                <a:cs typeface="Times New Roman" pitchFamily="18" charset="0"/>
              </a:rPr>
              <a:t>дискомфорта. </a:t>
            </a:r>
            <a:r>
              <a:rPr lang="ru-RU" sz="2200" dirty="0" smtClean="0">
                <a:solidFill>
                  <a:schemeClr val="tx1"/>
                </a:solidFill>
                <a:latin typeface="Times New Roman" pitchFamily="18" charset="0"/>
                <a:cs typeface="Times New Roman" pitchFamily="18" charset="0"/>
              </a:rPr>
              <a:t>Подумайте, в чем причина? Обращайте </a:t>
            </a:r>
            <a:r>
              <a:rPr lang="ru-RU" sz="2200" dirty="0">
                <a:solidFill>
                  <a:schemeClr val="tx1"/>
                </a:solidFill>
                <a:latin typeface="Times New Roman" pitchFamily="18" charset="0"/>
                <a:cs typeface="Times New Roman" pitchFamily="18" charset="0"/>
              </a:rPr>
              <a:t>внимание на то, что вы чувствуете. Иногда человек привыкает игнорировать свои личные границы настолько, что сам не чувствует, когда хочет пить, спать или уйти. Учитесь слышать себя.</a:t>
            </a:r>
            <a:br>
              <a:rPr lang="ru-RU" sz="2200" dirty="0">
                <a:solidFill>
                  <a:schemeClr val="tx1"/>
                </a:solidFill>
                <a:latin typeface="Times New Roman" pitchFamily="18" charset="0"/>
                <a:cs typeface="Times New Roman" pitchFamily="18" charset="0"/>
              </a:rPr>
            </a:br>
            <a:r>
              <a:rPr lang="ru-RU" sz="2200" dirty="0">
                <a:solidFill>
                  <a:schemeClr val="tx1"/>
                </a:solidFill>
                <a:latin typeface="Times New Roman" pitchFamily="18" charset="0"/>
                <a:cs typeface="Times New Roman" pitchFamily="18" charset="0"/>
              </a:rPr>
              <a:t> </a:t>
            </a:r>
            <a:br>
              <a:rPr lang="ru-RU" sz="2200" dirty="0">
                <a:solidFill>
                  <a:schemeClr val="tx1"/>
                </a:solidFill>
                <a:latin typeface="Times New Roman" pitchFamily="18" charset="0"/>
                <a:cs typeface="Times New Roman" pitchFamily="18" charset="0"/>
              </a:rPr>
            </a:br>
            <a:r>
              <a:rPr lang="ru-RU" sz="2200" b="1" dirty="0">
                <a:solidFill>
                  <a:schemeClr val="tx1"/>
                </a:solidFill>
                <a:latin typeface="Times New Roman" pitchFamily="18" charset="0"/>
                <a:cs typeface="Times New Roman" pitchFamily="18" charset="0"/>
              </a:rPr>
              <a:t>2. Чтобы укрепить временные границы:</a:t>
            </a:r>
            <a:br>
              <a:rPr lang="ru-RU" sz="2200" b="1" dirty="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В </a:t>
            </a:r>
            <a:r>
              <a:rPr lang="ru-RU" sz="2200" dirty="0">
                <a:solidFill>
                  <a:schemeClr val="tx1"/>
                </a:solidFill>
                <a:latin typeface="Times New Roman" pitchFamily="18" charset="0"/>
                <a:cs typeface="Times New Roman" pitchFamily="18" charset="0"/>
              </a:rPr>
              <a:t>течение трех дней не отвечайте на звонки и сообщения </a:t>
            </a:r>
            <a:r>
              <a:rPr lang="ru-RU" sz="2200" dirty="0" smtClean="0">
                <a:solidFill>
                  <a:schemeClr val="tx1"/>
                </a:solidFill>
                <a:latin typeface="Times New Roman" pitchFamily="18" charset="0"/>
                <a:cs typeface="Times New Roman" pitchFamily="18" charset="0"/>
              </a:rPr>
              <a:t>во время учебных занятий</a:t>
            </a:r>
            <a:r>
              <a:rPr lang="ru-RU" sz="2200" dirty="0">
                <a:solidFill>
                  <a:schemeClr val="tx1"/>
                </a:solidFill>
                <a:latin typeface="Times New Roman" pitchFamily="18" charset="0"/>
                <a:cs typeface="Times New Roman" pitchFamily="18" charset="0"/>
              </a:rPr>
              <a:t>. </a:t>
            </a:r>
            <a:r>
              <a:rPr lang="ru-RU" sz="2200" dirty="0" smtClean="0">
                <a:solidFill>
                  <a:schemeClr val="tx1"/>
                </a:solidFill>
                <a:latin typeface="Times New Roman" pitchFamily="18" charset="0"/>
                <a:cs typeface="Times New Roman" pitchFamily="18" charset="0"/>
              </a:rPr>
              <a:t>Отключите </a:t>
            </a:r>
            <a:r>
              <a:rPr lang="ru-RU" sz="2200" dirty="0">
                <a:solidFill>
                  <a:schemeClr val="tx1"/>
                </a:solidFill>
                <a:latin typeface="Times New Roman" pitchFamily="18" charset="0"/>
                <a:cs typeface="Times New Roman" pitchFamily="18" charset="0"/>
              </a:rPr>
              <a:t>все </a:t>
            </a:r>
            <a:r>
              <a:rPr lang="ru-RU" sz="2200" dirty="0" smtClean="0">
                <a:solidFill>
                  <a:schemeClr val="tx1"/>
                </a:solidFill>
                <a:latin typeface="Times New Roman" pitchFamily="18" charset="0"/>
                <a:cs typeface="Times New Roman" pitchFamily="18" charset="0"/>
              </a:rPr>
              <a:t>гаджеты. Ваши ощущения в первый день, во второй и в третий?</a:t>
            </a:r>
            <a:r>
              <a:rPr lang="ru-RU" sz="2200" dirty="0">
                <a:solidFill>
                  <a:schemeClr val="tx1"/>
                </a:solidFill>
                <a:latin typeface="Times New Roman" pitchFamily="18" charset="0"/>
                <a:cs typeface="Times New Roman" pitchFamily="18" charset="0"/>
              </a:rPr>
              <a:t/>
            </a:r>
            <a:br>
              <a:rPr lang="ru-RU" sz="2200" dirty="0">
                <a:solidFill>
                  <a:schemeClr val="tx1"/>
                </a:solidFill>
                <a:latin typeface="Times New Roman" pitchFamily="18" charset="0"/>
                <a:cs typeface="Times New Roman" pitchFamily="18" charset="0"/>
              </a:rPr>
            </a:br>
            <a:r>
              <a:rPr lang="ru-RU" sz="2200" dirty="0">
                <a:solidFill>
                  <a:schemeClr val="tx1"/>
                </a:solidFill>
                <a:latin typeface="Times New Roman" pitchFamily="18" charset="0"/>
                <a:cs typeface="Times New Roman" pitchFamily="18" charset="0"/>
              </a:rPr>
              <a:t> </a:t>
            </a:r>
            <a:br>
              <a:rPr lang="ru-RU" sz="2200" dirty="0">
                <a:solidFill>
                  <a:schemeClr val="tx1"/>
                </a:solidFill>
                <a:latin typeface="Times New Roman" pitchFamily="18" charset="0"/>
                <a:cs typeface="Times New Roman" pitchFamily="18" charset="0"/>
              </a:rPr>
            </a:br>
            <a:r>
              <a:rPr lang="ru-RU" sz="2200" b="1" dirty="0">
                <a:solidFill>
                  <a:schemeClr val="tx1"/>
                </a:solidFill>
                <a:latin typeface="Times New Roman" pitchFamily="18" charset="0"/>
                <a:cs typeface="Times New Roman" pitchFamily="18" charset="0"/>
              </a:rPr>
              <a:t>3. Чтобы укрепить психологические границы:</a:t>
            </a:r>
            <a:br>
              <a:rPr lang="ru-RU" sz="2200" b="1" dirty="0">
                <a:solidFill>
                  <a:schemeClr val="tx1"/>
                </a:solidFill>
                <a:latin typeface="Times New Roman" pitchFamily="18" charset="0"/>
                <a:cs typeface="Times New Roman" pitchFamily="18" charset="0"/>
              </a:rPr>
            </a:br>
            <a:r>
              <a:rPr lang="ru-RU" sz="2200" dirty="0">
                <a:solidFill>
                  <a:schemeClr val="tx1"/>
                </a:solidFill>
                <a:latin typeface="Times New Roman" pitchFamily="18" charset="0"/>
                <a:cs typeface="Times New Roman" pitchFamily="18" charset="0"/>
              </a:rPr>
              <a:t>Произнесите «нет», «не буду» или «мне это не надо» с </a:t>
            </a:r>
            <a:r>
              <a:rPr lang="ru-RU" sz="2200" dirty="0" smtClean="0">
                <a:solidFill>
                  <a:schemeClr val="tx1"/>
                </a:solidFill>
                <a:latin typeface="Times New Roman" pitchFamily="18" charset="0"/>
                <a:cs typeface="Times New Roman" pitchFamily="18" charset="0"/>
              </a:rPr>
              <a:t> </a:t>
            </a:r>
            <a:r>
              <a:rPr lang="ru-RU" sz="2200" dirty="0">
                <a:solidFill>
                  <a:schemeClr val="tx1"/>
                </a:solidFill>
                <a:latin typeface="Times New Roman" pitchFamily="18" charset="0"/>
                <a:cs typeface="Times New Roman" pitchFamily="18" charset="0"/>
              </a:rPr>
              <a:t>разными интонациями. Трижды скажите «нет» в диалоге, как только этого хотя бы немного захотелось. В течение недели не давайте советов и оценок.</a:t>
            </a:r>
            <a:r>
              <a:rPr lang="ru-RU" sz="4000" dirty="0">
                <a:solidFill>
                  <a:schemeClr val="tx1"/>
                </a:solidFill>
                <a:latin typeface="Times New Roman" pitchFamily="18" charset="0"/>
                <a:cs typeface="Times New Roman" pitchFamily="18" charset="0"/>
              </a:rPr>
              <a:t/>
            </a:r>
            <a:br>
              <a:rPr lang="ru-RU" sz="4000" dirty="0">
                <a:solidFill>
                  <a:schemeClr val="tx1"/>
                </a:solidFill>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endParaRPr lang="ru-RU" sz="1600" dirty="0"/>
          </a:p>
        </p:txBody>
      </p:sp>
    </p:spTree>
    <p:extLst>
      <p:ext uri="{BB962C8B-B14F-4D97-AF65-F5344CB8AC3E}">
        <p14:creationId xmlns:p14="http://schemas.microsoft.com/office/powerpoint/2010/main" val="564971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BC629614-895B-6E25-FA6A-9659E02897DA}"/>
              </a:ext>
            </a:extLst>
          </p:cNvPr>
          <p:cNvSpPr/>
          <p:nvPr/>
        </p:nvSpPr>
        <p:spPr>
          <a:xfrm>
            <a:off x="1162049" y="238126"/>
            <a:ext cx="10629900" cy="14161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B966D0D0-F70C-0C7F-9444-366640D8F26D}"/>
              </a:ext>
            </a:extLst>
          </p:cNvPr>
          <p:cNvSpPr>
            <a:spLocks noGrp="1"/>
          </p:cNvSpPr>
          <p:nvPr>
            <p:ph type="title"/>
          </p:nvPr>
        </p:nvSpPr>
        <p:spPr>
          <a:xfrm>
            <a:off x="1288474" y="340822"/>
            <a:ext cx="10503476" cy="1413163"/>
          </a:xfrm>
        </p:spPr>
        <p:txBody>
          <a:bodyPr>
            <a:normAutofit/>
          </a:bodyPr>
          <a:lstStyle/>
          <a:p>
            <a:pPr algn="just"/>
            <a:r>
              <a:rPr lang="ru-RU" sz="3200" dirty="0">
                <a:latin typeface="Times New Roman" panose="02020603050405020304" pitchFamily="18" charset="0"/>
                <a:cs typeface="Times New Roman" panose="02020603050405020304" pitchFamily="18" charset="0"/>
              </a:rPr>
              <a:t>«</a:t>
            </a:r>
            <a:r>
              <a:rPr lang="ru-RU" sz="2800" dirty="0">
                <a:solidFill>
                  <a:schemeClr val="tx1"/>
                </a:solidFill>
                <a:latin typeface="Times New Roman" panose="02020603050405020304" pitchFamily="18" charset="0"/>
                <a:cs typeface="Times New Roman" panose="02020603050405020304" pitchFamily="18" charset="0"/>
              </a:rPr>
              <a:t>Эгоизм – это не тогда, когда вы делаете то, что хотите. Это когда вы уверены, что и другие должны делать то, </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что ВЫ хотите». </a:t>
            </a:r>
          </a:p>
        </p:txBody>
      </p:sp>
      <p:sp>
        <p:nvSpPr>
          <p:cNvPr id="5" name="TextBox 4">
            <a:extLst>
              <a:ext uri="{FF2B5EF4-FFF2-40B4-BE49-F238E27FC236}">
                <a16:creationId xmlns:a16="http://schemas.microsoft.com/office/drawing/2014/main" id="{934303FC-44B7-BD3B-5A4D-B567C24BA5E7}"/>
              </a:ext>
            </a:extLst>
          </p:cNvPr>
          <p:cNvSpPr txBox="1"/>
          <p:nvPr/>
        </p:nvSpPr>
        <p:spPr>
          <a:xfrm>
            <a:off x="1554480" y="2011680"/>
            <a:ext cx="9913619" cy="4144724"/>
          </a:xfrm>
          <a:prstGeom prst="rect">
            <a:avLst/>
          </a:prstGeom>
          <a:noFill/>
        </p:spPr>
        <p:txBody>
          <a:bodyPr wrap="square">
            <a:spAutoFit/>
          </a:bodyPr>
          <a:lstStyle/>
          <a:p>
            <a:pPr indent="450215" algn="ctr">
              <a:lnSpc>
                <a:spcPct val="115000"/>
              </a:lnSpc>
              <a:spcAft>
                <a:spcPts val="800"/>
              </a:spcAft>
            </a:pPr>
            <a:r>
              <a:rPr lang="ru-RU" sz="2000" b="1" kern="0" dirty="0">
                <a:latin typeface="Times New Roman" panose="02020603050405020304" pitchFamily="18" charset="0"/>
                <a:ea typeface="Times New Roman" panose="02020603050405020304" pitchFamily="18" charset="0"/>
                <a:cs typeface="Times New Roman" panose="02020603050405020304" pitchFamily="18" charset="0"/>
              </a:rPr>
              <a:t>Главный признак «здоровых» границ — это их гибкость.</a:t>
            </a:r>
            <a:endParaRPr lang="ru-RU" sz="2000" b="1"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Aft>
                <a:spcPts val="800"/>
              </a:spcAft>
              <a:buFont typeface="Arial" panose="020B0604020202020204" pitchFamily="34" charset="0"/>
              <a:buChar char="•"/>
            </a:pPr>
            <a:r>
              <a:rPr lang="ru-RU" sz="2000" kern="0" dirty="0">
                <a:effectLst/>
                <a:latin typeface="Times New Roman" panose="02020603050405020304" pitchFamily="18" charset="0"/>
                <a:ea typeface="Times New Roman" panose="02020603050405020304" pitchFamily="18" charset="0"/>
                <a:cs typeface="Times New Roman" panose="02020603050405020304" pitchFamily="18" charset="0"/>
              </a:rPr>
              <a:t>Если вы умеете отдаляться от опасных или неприятных вам ситуаций</a:t>
            </a:r>
            <a:r>
              <a:rPr lang="ru-RU"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Aft>
                <a:spcPts val="800"/>
              </a:spcAft>
              <a:buFont typeface="Arial" panose="020B0604020202020204" pitchFamily="34" charset="0"/>
              <a:buChar char="•"/>
            </a:pPr>
            <a:r>
              <a:rPr lang="ru-RU" sz="2000" kern="0" dirty="0">
                <a:effectLst/>
                <a:latin typeface="Times New Roman" panose="02020603050405020304" pitchFamily="18" charset="0"/>
                <a:ea typeface="Times New Roman" panose="02020603050405020304" pitchFamily="18" charset="0"/>
                <a:cs typeface="Times New Roman" panose="02020603050405020304" pitchFamily="18" charset="0"/>
              </a:rPr>
              <a:t>Если вы можете, в зависимости от ситуации, </a:t>
            </a:r>
            <a:r>
              <a:rPr lang="ru-RU" sz="2000" kern="0" dirty="0" smtClean="0">
                <a:effectLst/>
                <a:latin typeface="Times New Roman" panose="02020603050405020304" pitchFamily="18" charset="0"/>
                <a:ea typeface="Times New Roman" panose="02020603050405020304" pitchFamily="18" charset="0"/>
                <a:cs typeface="Times New Roman" panose="02020603050405020304" pitchFamily="18" charset="0"/>
              </a:rPr>
              <a:t>адекватно </a:t>
            </a:r>
            <a:r>
              <a:rPr lang="ru-RU" sz="2000" kern="0" dirty="0">
                <a:effectLst/>
                <a:latin typeface="Times New Roman" panose="02020603050405020304" pitchFamily="18" charset="0"/>
                <a:ea typeface="Times New Roman" panose="02020603050405020304" pitchFamily="18" charset="0"/>
                <a:cs typeface="Times New Roman" panose="02020603050405020304" pitchFamily="18" charset="0"/>
              </a:rPr>
              <a:t>использовать слова «да» и «нет»</a:t>
            </a:r>
            <a:r>
              <a:rPr lang="ru-RU"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Aft>
                <a:spcPts val="800"/>
              </a:spcAft>
              <a:buFont typeface="Arial" panose="020B0604020202020204" pitchFamily="34" charset="0"/>
              <a:buChar char="•"/>
            </a:pPr>
            <a:r>
              <a:rPr lang="ru-RU" sz="2000" kern="0" dirty="0">
                <a:latin typeface="Times New Roman" panose="02020603050405020304" pitchFamily="18" charset="0"/>
                <a:ea typeface="Times New Roman" panose="02020603050405020304" pitchFamily="18" charset="0"/>
                <a:cs typeface="Times New Roman" panose="02020603050405020304" pitchFamily="18" charset="0"/>
              </a:rPr>
              <a:t>Е</a:t>
            </a:r>
            <a:r>
              <a:rPr lang="ru-RU" sz="2000" kern="0" dirty="0">
                <a:effectLst/>
                <a:latin typeface="Times New Roman" panose="02020603050405020304" pitchFamily="18" charset="0"/>
                <a:ea typeface="Times New Roman" panose="02020603050405020304" pitchFamily="18" charset="0"/>
                <a:cs typeface="Times New Roman" panose="02020603050405020304" pitchFamily="18" charset="0"/>
              </a:rPr>
              <a:t>сли вы считаете сближение с людьми, которых выбираете, комфортным </a:t>
            </a:r>
            <a:br>
              <a:rPr lang="ru-RU" sz="20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2000" kern="0" dirty="0">
                <a:effectLst/>
                <a:latin typeface="Times New Roman" panose="02020603050405020304" pitchFamily="18" charset="0"/>
                <a:ea typeface="Times New Roman" panose="02020603050405020304" pitchFamily="18" charset="0"/>
                <a:cs typeface="Times New Roman" panose="02020603050405020304" pitchFamily="18" charset="0"/>
              </a:rPr>
              <a:t>и безопасным,</a:t>
            </a:r>
            <a:endParaRPr lang="ru-RU" sz="20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Aft>
                <a:spcPts val="800"/>
              </a:spcAft>
              <a:buFont typeface="Arial" panose="020B0604020202020204" pitchFamily="34" charset="0"/>
              <a:buChar char="•"/>
            </a:pPr>
            <a:r>
              <a:rPr lang="ru-RU" sz="2000" kern="0" dirty="0">
                <a:effectLst/>
                <a:latin typeface="Times New Roman" panose="02020603050405020304" pitchFamily="18" charset="0"/>
                <a:ea typeface="Times New Roman" panose="02020603050405020304" pitchFamily="18" charset="0"/>
                <a:cs typeface="Times New Roman" panose="02020603050405020304" pitchFamily="18" charset="0"/>
              </a:rPr>
              <a:t>Если вы способны учитывать как свои собственные интересы, так и интересы окружающих</a:t>
            </a:r>
            <a:r>
              <a:rPr lang="ru-RU"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ru-RU"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т</a:t>
            </a:r>
            <a:r>
              <a:rPr lang="ru-RU" sz="2000" b="1" kern="100" dirty="0">
                <a:latin typeface="Times New Roman" panose="02020603050405020304" pitchFamily="18" charset="0"/>
                <a:ea typeface="Times New Roman" panose="02020603050405020304" pitchFamily="18" charset="0"/>
                <a:cs typeface="Times New Roman" panose="02020603050405020304" pitchFamily="18" charset="0"/>
              </a:rPr>
              <a:t>о</a:t>
            </a:r>
            <a:r>
              <a:rPr lang="ru-RU"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ваши отношения с людьми становятся гораздо более простыми, </a:t>
            </a:r>
            <a:br>
              <a:rPr lang="ru-RU" sz="20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2000" b="1" kern="0" dirty="0">
                <a:effectLst/>
                <a:latin typeface="Times New Roman" panose="02020603050405020304" pitchFamily="18" charset="0"/>
                <a:ea typeface="Times New Roman" panose="02020603050405020304" pitchFamily="18" charset="0"/>
                <a:cs typeface="Times New Roman" panose="02020603050405020304" pitchFamily="18" charset="0"/>
              </a:rPr>
              <a:t>честными и приятными.</a:t>
            </a:r>
            <a:endParaRPr lang="ru-RU"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481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4276" y="216132"/>
            <a:ext cx="10690168" cy="1097280"/>
          </a:xfrm>
        </p:spPr>
        <p:txBody>
          <a:bodyPr>
            <a:normAutofit fontScale="90000"/>
          </a:bodyPr>
          <a:lstStyle/>
          <a:p>
            <a:pPr algn="ctr"/>
            <a:r>
              <a:rPr lang="ru-RU" sz="3600" b="1" dirty="0">
                <a:solidFill>
                  <a:schemeClr val="tx1"/>
                </a:solidFill>
                <a:latin typeface="Times New Roman" panose="02020603050405020304" pitchFamily="18" charset="0"/>
                <a:cs typeface="Times New Roman" panose="02020603050405020304" pitchFamily="18" charset="0"/>
              </a:rPr>
              <a:t>Практика "Моё безопасное пространство": работа с внутренними границами через арт-терапию</a:t>
            </a:r>
            <a:br>
              <a:rPr lang="ru-RU" sz="3600" b="1" dirty="0">
                <a:solidFill>
                  <a:schemeClr val="tx1"/>
                </a:solidFill>
                <a:latin typeface="Times New Roman" panose="02020603050405020304" pitchFamily="18" charset="0"/>
                <a:cs typeface="Times New Roman" panose="02020603050405020304" pitchFamily="18" charset="0"/>
              </a:rPr>
            </a:b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89462" y="1313413"/>
            <a:ext cx="11047614" cy="3416320"/>
          </a:xfrm>
          <a:prstGeom prst="rect">
            <a:avLst/>
          </a:prstGeom>
        </p:spPr>
        <p:txBody>
          <a:bodyPr wrap="square">
            <a:spAutoFit/>
          </a:bodyPr>
          <a:lstStyle/>
          <a:p>
            <a:r>
              <a:rPr lang="ru-RU" dirty="0" smtClean="0"/>
              <a:t>     </a:t>
            </a:r>
            <a:r>
              <a:rPr lang="ru-RU" dirty="0" smtClean="0">
                <a:latin typeface="Times New Roman" panose="02020603050405020304" pitchFamily="18" charset="0"/>
                <a:cs typeface="Times New Roman" panose="02020603050405020304" pitchFamily="18" charset="0"/>
              </a:rPr>
              <a:t>Предлагаем </a:t>
            </a:r>
            <a:r>
              <a:rPr lang="ru-RU" dirty="0">
                <a:latin typeface="Times New Roman" panose="02020603050405020304" pitchFamily="18" charset="0"/>
                <a:cs typeface="Times New Roman" panose="02020603050405020304" pitchFamily="18" charset="0"/>
              </a:rPr>
              <a:t>вам увлекательную практику, которая поможет восстановить внутренний баланс, укрепить личные границы и обрести чувство безопасности</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Арт-терапия – это  инструмент, который помогает не только понять свои границы, но и укрепить их через творческий процесс.</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Эта практика подойдёт вам, если вы:</a:t>
            </a:r>
            <a:endParaRPr lang="ru-RU" dirty="0">
              <a:latin typeface="Times New Roman" panose="02020603050405020304" pitchFamily="18" charset="0"/>
              <a:cs typeface="Times New Roman" panose="02020603050405020304" pitchFamily="18" charset="0"/>
            </a:endParaRPr>
          </a:p>
          <a:p>
            <a:pPr lvl="0"/>
            <a:r>
              <a:rPr lang="ru-RU" dirty="0">
                <a:latin typeface="Times New Roman" panose="02020603050405020304" pitchFamily="18" charset="0"/>
                <a:cs typeface="Times New Roman" panose="02020603050405020304" pitchFamily="18" charset="0"/>
              </a:rPr>
              <a:t>Чувствуете, что ваши границы постоянно нарушают.</a:t>
            </a:r>
          </a:p>
          <a:p>
            <a:pPr lvl="0"/>
            <a:r>
              <a:rPr lang="ru-RU" dirty="0">
                <a:latin typeface="Times New Roman" panose="02020603050405020304" pitchFamily="18" charset="0"/>
                <a:cs typeface="Times New Roman" panose="02020603050405020304" pitchFamily="18" charset="0"/>
              </a:rPr>
              <a:t>Хотите обрести внутреннее спокойствие и уверенность.</a:t>
            </a:r>
          </a:p>
          <a:p>
            <a:pPr lvl="0"/>
            <a:r>
              <a:rPr lang="ru-RU" dirty="0">
                <a:latin typeface="Times New Roman" panose="02020603050405020304" pitchFamily="18" charset="0"/>
                <a:cs typeface="Times New Roman" panose="02020603050405020304" pitchFamily="18" charset="0"/>
              </a:rPr>
              <a:t>Ищете способ восстановить эмоциональные ресурсы.</a:t>
            </a:r>
          </a:p>
          <a:p>
            <a:r>
              <a:rPr lang="ru-RU" b="1" dirty="0">
                <a:latin typeface="Times New Roman" panose="02020603050405020304" pitchFamily="18" charset="0"/>
                <a:cs typeface="Times New Roman" panose="02020603050405020304" pitchFamily="18" charset="0"/>
              </a:rPr>
              <a:t>Что понадобится:</a:t>
            </a:r>
            <a:endParaRPr lang="ru-RU" dirty="0">
              <a:latin typeface="Times New Roman" panose="02020603050405020304" pitchFamily="18" charset="0"/>
              <a:cs typeface="Times New Roman" panose="02020603050405020304" pitchFamily="18" charset="0"/>
            </a:endParaRPr>
          </a:p>
          <a:p>
            <a:pPr lvl="0"/>
            <a:r>
              <a:rPr lang="ru-RU" dirty="0">
                <a:latin typeface="Times New Roman" panose="02020603050405020304" pitchFamily="18" charset="0"/>
                <a:cs typeface="Times New Roman" panose="02020603050405020304" pitchFamily="18" charset="0"/>
              </a:rPr>
              <a:t>Лист бумаги (лучше формат А4 или больше).</a:t>
            </a:r>
          </a:p>
          <a:p>
            <a:pPr lvl="0"/>
            <a:r>
              <a:rPr lang="ru-RU" dirty="0">
                <a:latin typeface="Times New Roman" panose="02020603050405020304" pitchFamily="18" charset="0"/>
                <a:cs typeface="Times New Roman" panose="02020603050405020304" pitchFamily="18" charset="0"/>
              </a:rPr>
              <a:t>Цветные карандаши, фломастеры или краски.</a:t>
            </a:r>
          </a:p>
          <a:p>
            <a:pPr lvl="0"/>
            <a:r>
              <a:rPr lang="ru-RU" dirty="0">
                <a:latin typeface="Times New Roman" panose="02020603050405020304" pitchFamily="18" charset="0"/>
                <a:cs typeface="Times New Roman" panose="02020603050405020304" pitchFamily="18" charset="0"/>
              </a:rPr>
              <a:t>Уютное и спокойное место, где вас никто не побеспокоит.</a:t>
            </a:r>
          </a:p>
          <a:p>
            <a:endParaRPr lang="ru-RU" dirty="0"/>
          </a:p>
        </p:txBody>
      </p:sp>
      <p:pic>
        <p:nvPicPr>
          <p:cNvPr id="1026" name="Picture 2" descr="Picture backgroun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88379" y="4522125"/>
            <a:ext cx="4513810" cy="2186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491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6662" y="166255"/>
            <a:ext cx="9626138" cy="1113905"/>
          </a:xfrm>
        </p:spPr>
        <p:txBody>
          <a:bodyPr>
            <a:noAutofit/>
          </a:bodyPr>
          <a:lstStyle/>
          <a:p>
            <a:pPr algn="ctr">
              <a:lnSpc>
                <a:spcPct val="100000"/>
              </a:lnSpc>
              <a:spcAft>
                <a:spcPts val="600"/>
              </a:spcAft>
            </a:pPr>
            <a:r>
              <a:rPr lang="ru-RU" sz="3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Этапы практики</a:t>
            </a:r>
            <a:r>
              <a:rPr lang="ru-RU" sz="3600" dirty="0">
                <a:latin typeface="Times New Roman" panose="02020603050405020304" pitchFamily="18" charset="0"/>
                <a:ea typeface="Calibri" panose="020F0502020204030204" pitchFamily="34" charset="0"/>
                <a:cs typeface="Times New Roman" panose="02020603050405020304" pitchFamily="18" charset="0"/>
              </a:rPr>
              <a:t/>
            </a:r>
            <a:br>
              <a:rPr lang="ru-RU" sz="3600" dirty="0">
                <a:latin typeface="Times New Roman" panose="02020603050405020304" pitchFamily="18" charset="0"/>
                <a:ea typeface="Calibri" panose="020F0502020204030204" pitchFamily="34" charset="0"/>
                <a:cs typeface="Times New Roman" panose="02020603050405020304" pitchFamily="18" charset="0"/>
              </a:rPr>
            </a:br>
            <a:r>
              <a:rPr lang="ru-RU"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Подготовка</a:t>
            </a:r>
            <a:endParaRPr lang="ru-RU" sz="36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205344" y="1354975"/>
            <a:ext cx="10723419" cy="2131353"/>
          </a:xfrm>
          <a:prstGeom prst="rect">
            <a:avLst/>
          </a:prstGeom>
        </p:spPr>
        <p:txBody>
          <a:bodyPr wrap="square">
            <a:spAutoFit/>
          </a:bodyPr>
          <a:lstStyle/>
          <a:p>
            <a:pPr>
              <a:lnSpc>
                <a:spcPts val="1705"/>
              </a:lnSpc>
              <a:spcAft>
                <a:spcPts val="600"/>
              </a:spcAft>
            </a:pPr>
            <a:r>
              <a:rPr lang="ru-RU"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Сядьте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удобно, сделайте несколько глубоких вдохов и выдохов. Закройте глаза и представьте место, где вы чувствуете себя абсолютно спокойно и безопасно. Это может быть реальное место, например, уютный уголок вашего дома, или что-то из  воображения: волшебный лес, просторный пляж, уютная хижина в горах.</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lvl="0">
              <a:lnSpc>
                <a:spcPts val="1705"/>
              </a:lnSpc>
              <a:spcAft>
                <a:spcPts val="800"/>
              </a:spcAft>
              <a:buSzPts val="1000"/>
              <a:tabLst>
                <a:tab pos="457200" algn="l"/>
              </a:tabLst>
            </a:pP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Создание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образа</a:t>
            </a:r>
            <a:b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Откройте глаза и начните рисовать это место на листе бумаги. Не старайтесь сделать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рисунок «идеальным</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это не урок рисования, а ваша личная работа. Используйте любые цвета, линии и формы, которые откликаются  вам.</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0" name="Picture 2" descr="Picture backgroun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7502" y="3805966"/>
            <a:ext cx="3541221" cy="26691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cture backgroun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56930" y="3805966"/>
            <a:ext cx="3216996" cy="26691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cture backgroun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79818" y="3805966"/>
            <a:ext cx="3389513" cy="266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6785" y="207818"/>
            <a:ext cx="9676015" cy="739833"/>
          </a:xfrm>
        </p:spPr>
        <p:txBody>
          <a:bodyPr/>
          <a:lstStyle/>
          <a:p>
            <a:pPr algn="ctr"/>
            <a:r>
              <a:rPr lang="ru-RU"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Детализация</a:t>
            </a:r>
            <a:endParaRPr lang="ru-RU" sz="36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997527" y="856212"/>
            <a:ext cx="10823171" cy="2687915"/>
          </a:xfrm>
          <a:prstGeom prst="rect">
            <a:avLst/>
          </a:prstGeom>
        </p:spPr>
        <p:txBody>
          <a:bodyPr wrap="square">
            <a:spAutoFit/>
          </a:bodyPr>
          <a:lstStyle/>
          <a:p>
            <a:pPr lvl="0">
              <a:lnSpc>
                <a:spcPct val="150000"/>
              </a:lnSpc>
              <a:spcAft>
                <a:spcPts val="800"/>
              </a:spcAft>
              <a:buSzPts val="1000"/>
              <a:tabLst>
                <a:tab pos="457200"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Добавьте </a:t>
            </a:r>
            <a:r>
              <a:rPr lang="ru-RU" dirty="0">
                <a:latin typeface="Times New Roman" panose="02020603050405020304" pitchFamily="18" charset="0"/>
                <a:ea typeface="Times New Roman" panose="02020603050405020304" pitchFamily="18" charset="0"/>
                <a:cs typeface="Times New Roman" panose="02020603050405020304" pitchFamily="18" charset="0"/>
              </a:rPr>
              <a:t>детали: может быть  это мягкий плед, большая дверь,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тёплый </a:t>
            </a:r>
            <a:r>
              <a:rPr lang="ru-RU" dirty="0">
                <a:latin typeface="Times New Roman" panose="02020603050405020304" pitchFamily="18" charset="0"/>
                <a:ea typeface="Times New Roman" panose="02020603050405020304" pitchFamily="18" charset="0"/>
                <a:cs typeface="Times New Roman" panose="02020603050405020304" pitchFamily="18" charset="0"/>
              </a:rPr>
              <a:t>свет или уютный уголок с книгами. Обратите внимание, что вам помогает чувствовать себя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защищённым.</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ru-RU" b="1" dirty="0">
                <a:latin typeface="Times New Roman" panose="02020603050405020304" pitchFamily="18" charset="0"/>
                <a:ea typeface="Times New Roman" panose="02020603050405020304" pitchFamily="18" charset="0"/>
                <a:cs typeface="Times New Roman" panose="02020603050405020304" pitchFamily="18" charset="0"/>
              </a:rPr>
              <a:t>Добавление </a:t>
            </a: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границ</a:t>
            </a:r>
            <a:r>
              <a:rPr lang="ru-RU" dirty="0">
                <a:latin typeface="Times New Roman" panose="02020603050405020304" pitchFamily="18" charset="0"/>
                <a:ea typeface="Times New Roman" panose="02020603050405020304" pitchFamily="18" charset="0"/>
                <a:cs typeface="Times New Roman" panose="02020603050405020304" pitchFamily="18" charset="0"/>
              </a:rPr>
              <a:t/>
            </a:r>
            <a:br>
              <a:rPr lang="ru-RU" dirty="0">
                <a:latin typeface="Times New Roman" panose="02020603050405020304" pitchFamily="18" charset="0"/>
                <a:ea typeface="Times New Roman" panose="02020603050405020304" pitchFamily="18" charset="0"/>
                <a:cs typeface="Times New Roman" panose="02020603050405020304" pitchFamily="18" charset="0"/>
              </a:rPr>
            </a:br>
            <a:r>
              <a:rPr lang="ru-RU" dirty="0">
                <a:latin typeface="Times New Roman" panose="02020603050405020304" pitchFamily="18" charset="0"/>
                <a:ea typeface="Times New Roman" panose="02020603050405020304" pitchFamily="18" charset="0"/>
                <a:cs typeface="Times New Roman" panose="02020603050405020304" pitchFamily="18" charset="0"/>
              </a:rPr>
              <a:t>Теперь подумайте, как вы можете обозначить границы этого пространства. Это может быть забор, прозрачный купол, крепкие стены или даже мягкий свет, который охраняет вас. Нарисуйте эти границы вокруг вашего безопасного места</a:t>
            </a:r>
            <a:endParaRPr lang="ru-RU" dirty="0">
              <a:latin typeface="Times New Roman" panose="02020603050405020304" pitchFamily="18" charset="0"/>
              <a:cs typeface="Times New Roman" panose="02020603050405020304" pitchFamily="18" charset="0"/>
            </a:endParaRPr>
          </a:p>
        </p:txBody>
      </p:sp>
      <p:pic>
        <p:nvPicPr>
          <p:cNvPr id="3074" name="Picture 2" descr="Picture backgroun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91097" y="3800865"/>
            <a:ext cx="6131095" cy="298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164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0036" y="149630"/>
            <a:ext cx="9642764" cy="598515"/>
          </a:xfrm>
        </p:spPr>
        <p:txBody>
          <a:bodyPr>
            <a:normAutofit/>
          </a:bodyPr>
          <a:lstStyle/>
          <a:p>
            <a:pPr algn="ctr"/>
            <a:r>
              <a:rPr lang="ru-RU"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Рефлексия</a:t>
            </a:r>
            <a:endParaRPr lang="ru-RU" sz="36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80407" y="1138844"/>
            <a:ext cx="10166466" cy="1272143"/>
          </a:xfrm>
          <a:prstGeom prst="rect">
            <a:avLst/>
          </a:prstGeom>
        </p:spPr>
        <p:txBody>
          <a:bodyPr wrap="square">
            <a:spAutoFit/>
          </a:bodyPr>
          <a:lstStyle/>
          <a:p>
            <a:pPr lvl="0">
              <a:lnSpc>
                <a:spcPts val="1705"/>
              </a:lnSpc>
              <a:spcAft>
                <a:spcPts val="800"/>
              </a:spcAft>
              <a:buSzPts val="1000"/>
              <a:tabLst>
                <a:tab pos="457200" algn="l"/>
              </a:tabLs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Посмотрите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свой рисунок и ответьте на несколько вопросов:</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ts val="1705"/>
              </a:lnSpc>
              <a:spcAft>
                <a:spcPts val="800"/>
              </a:spcAft>
              <a:buSzPts val="1000"/>
              <a:buFont typeface="Courier New" panose="02070309020205020404" pitchFamily="49" charset="0"/>
              <a:buChar char="o"/>
              <a:tabLst>
                <a:tab pos="914400" algn="l"/>
              </a:tabLs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Что вы чувствуете, глядя на своё безопасное пространство?</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ts val="1705"/>
              </a:lnSpc>
              <a:spcAft>
                <a:spcPts val="800"/>
              </a:spcAft>
              <a:buSzPts val="1000"/>
              <a:buFont typeface="Courier New" panose="02070309020205020404" pitchFamily="49" charset="0"/>
              <a:buChar char="o"/>
              <a:tabLst>
                <a:tab pos="914400" algn="l"/>
              </a:tabLs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Какие элементы помогают вам ощущать себя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защищённым?</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ts val="1705"/>
              </a:lnSpc>
              <a:spcAft>
                <a:spcPts val="800"/>
              </a:spcAft>
              <a:buSzPts val="1000"/>
              <a:buFont typeface="Courier New" panose="02070309020205020404" pitchFamily="49" charset="0"/>
              <a:buChar char="o"/>
              <a:tabLst>
                <a:tab pos="914400" algn="l"/>
              </a:tabLs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Как эти границы можно перенести в вашу реальную жизнь?</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180407" y="2581332"/>
            <a:ext cx="10914611" cy="1831271"/>
          </a:xfrm>
          <a:prstGeom prst="rect">
            <a:avLst/>
          </a:prstGeom>
        </p:spPr>
        <p:txBody>
          <a:bodyPr wrap="square">
            <a:spAutoFit/>
          </a:bodyPr>
          <a:lstStyle/>
          <a:p>
            <a:pPr>
              <a:lnSpc>
                <a:spcPct val="150000"/>
              </a:lnSpc>
              <a:spcAft>
                <a:spcPts val="60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Как работает эта практика?</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120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Рисуя своё безопасное пространство, вы не только осознаёте свои внутренние границы, но и учитесь выстраивать их в повседневной жизни. Этот процесс помогает снизить тревожность, восстановить эмоциональные ресурсы и укрепить  чувство внутренней безопасности.</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804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18002" y="1177796"/>
            <a:ext cx="10427758" cy="4741212"/>
          </a:xfrm>
          <a:prstGeom prst="rect">
            <a:avLst/>
          </a:prstGeom>
        </p:spPr>
      </p:pic>
    </p:spTree>
    <p:extLst>
      <p:ext uri="{BB962C8B-B14F-4D97-AF65-F5344CB8AC3E}">
        <p14:creationId xmlns:p14="http://schemas.microsoft.com/office/powerpoint/2010/main" val="2589300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3600"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371600" y="539283"/>
            <a:ext cx="9775767" cy="5833462"/>
          </a:xfrm>
          <a:prstGeom prst="rect">
            <a:avLst/>
          </a:prstGeom>
        </p:spPr>
      </p:pic>
    </p:spTree>
    <p:extLst>
      <p:ext uri="{BB962C8B-B14F-4D97-AF65-F5344CB8AC3E}">
        <p14:creationId xmlns:p14="http://schemas.microsoft.com/office/powerpoint/2010/main" val="2027705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05594" y="116379"/>
            <a:ext cx="10116588" cy="6451022"/>
          </a:xfrm>
          <a:prstGeom prst="rect">
            <a:avLst/>
          </a:prstGeom>
        </p:spPr>
      </p:pic>
    </p:spTree>
    <p:extLst>
      <p:ext uri="{BB962C8B-B14F-4D97-AF65-F5344CB8AC3E}">
        <p14:creationId xmlns:p14="http://schemas.microsoft.com/office/powerpoint/2010/main" val="2253703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B7BD97-7797-4BE0-FF56-A589AFC3963D}"/>
              </a:ext>
            </a:extLst>
          </p:cNvPr>
          <p:cNvSpPr>
            <a:spLocks noGrp="1"/>
          </p:cNvSpPr>
          <p:nvPr>
            <p:ph type="title"/>
          </p:nvPr>
        </p:nvSpPr>
        <p:spPr>
          <a:xfrm>
            <a:off x="1371600" y="333375"/>
            <a:ext cx="10239375" cy="1485900"/>
          </a:xfrm>
        </p:spPr>
        <p:txBody>
          <a:bodyPr>
            <a:normAutofit fontScale="90000"/>
          </a:bodyPr>
          <a:lstStyle/>
          <a:p>
            <a:pPr algn="ctr"/>
            <a:r>
              <a:rPr lang="ru-RU" sz="3600" kern="0" dirty="0">
                <a:solidFill>
                  <a:srgbClr val="2D2D2D"/>
                </a:solidFill>
                <a:effectLst/>
                <a:latin typeface="Times New Roman" panose="02020603050405020304" pitchFamily="18" charset="0"/>
                <a:ea typeface="Times New Roman" panose="02020603050405020304" pitchFamily="18" charset="0"/>
                <a:cs typeface="Times New Roman" panose="02020603050405020304" pitchFamily="18" charset="0"/>
              </a:rPr>
              <a:t>Границы нужны для обозначения 2 важных вопросов:</a:t>
            </a:r>
            <a:r>
              <a:rPr lang="ru-RU" sz="4400" kern="100" dirty="0">
                <a:effectLst/>
                <a:latin typeface="Calibri" panose="020F0502020204030204" pitchFamily="34" charset="0"/>
                <a:ea typeface="Calibri" panose="020F0502020204030204" pitchFamily="34" charset="0"/>
                <a:cs typeface="Times New Roman" panose="02020603050405020304" pitchFamily="18" charset="0"/>
              </a:rPr>
              <a:t/>
            </a:r>
            <a:br>
              <a:rPr lang="ru-RU"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8C0F7B84-2D38-0826-4FE5-C6BBDA17B32F}"/>
              </a:ext>
            </a:extLst>
          </p:cNvPr>
          <p:cNvSpPr>
            <a:spLocks noGrp="1"/>
          </p:cNvSpPr>
          <p:nvPr>
            <p:ph idx="1"/>
          </p:nvPr>
        </p:nvSpPr>
        <p:spPr>
          <a:xfrm>
            <a:off x="1690687" y="1152525"/>
            <a:ext cx="9601200" cy="1116850"/>
          </a:xfrm>
        </p:spPr>
        <p:txBody>
          <a:bodyPr/>
          <a:lstStyle/>
          <a:p>
            <a:pPr indent="0" algn="just">
              <a:lnSpc>
                <a:spcPct val="100000"/>
              </a:lnSpc>
              <a:spcAft>
                <a:spcPts val="800"/>
              </a:spcAft>
              <a:buNone/>
            </a:pPr>
            <a:r>
              <a:rPr lang="ru-RU" kern="0" dirty="0">
                <a:solidFill>
                  <a:srgbClr val="2D2D2D"/>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ru-RU"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Что я считаю своей собственностью (и соответственно, буду защищать)?</a:t>
            </a:r>
            <a:endParaRPr lang="ru-RU"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0000"/>
              </a:lnSpc>
              <a:spcAft>
                <a:spcPts val="800"/>
              </a:spcAft>
              <a:buNone/>
            </a:pPr>
            <a:r>
              <a:rPr lang="ru-RU"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За что я несу ответственность (и буду пытаться контролировать)?</a:t>
            </a:r>
            <a:endParaRPr lang="ru-RU"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pic>
        <p:nvPicPr>
          <p:cNvPr id="5" name="Рисунок 4">
            <a:extLst>
              <a:ext uri="{FF2B5EF4-FFF2-40B4-BE49-F238E27FC236}">
                <a16:creationId xmlns:a16="http://schemas.microsoft.com/office/drawing/2014/main" id="{797CA6C7-F567-F2AE-ECAB-BC856A679595}"/>
              </a:ext>
            </a:extLst>
          </p:cNvPr>
          <p:cNvPicPr>
            <a:picLocks noChangeAspect="1"/>
          </p:cNvPicPr>
          <p:nvPr/>
        </p:nvPicPr>
        <p:blipFill>
          <a:blip r:embed="rId2"/>
          <a:stretch>
            <a:fillRect/>
          </a:stretch>
        </p:blipFill>
        <p:spPr>
          <a:xfrm>
            <a:off x="3457575" y="2614398"/>
            <a:ext cx="5972175" cy="3986427"/>
          </a:xfrm>
          <a:prstGeom prst="rect">
            <a:avLst/>
          </a:prstGeom>
        </p:spPr>
      </p:pic>
    </p:spTree>
    <p:extLst>
      <p:ext uri="{BB962C8B-B14F-4D97-AF65-F5344CB8AC3E}">
        <p14:creationId xmlns:p14="http://schemas.microsoft.com/office/powerpoint/2010/main" val="3243999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BC2E6A2-E739-DB7D-EB27-08667B288926}"/>
              </a:ext>
            </a:extLst>
          </p:cNvPr>
          <p:cNvSpPr>
            <a:spLocks noGrp="1"/>
          </p:cNvSpPr>
          <p:nvPr>
            <p:ph idx="1"/>
          </p:nvPr>
        </p:nvSpPr>
        <p:spPr>
          <a:xfrm>
            <a:off x="822960" y="374073"/>
            <a:ext cx="4825365" cy="6483927"/>
          </a:xfrm>
        </p:spPr>
        <p:txBody>
          <a:bodyPr>
            <a:normAutofit/>
          </a:bodyPr>
          <a:lstStyle/>
          <a:p>
            <a:pPr indent="0" algn="just">
              <a:lnSpc>
                <a:spcPct val="100000"/>
              </a:lnSpc>
              <a:buNone/>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Почему важно работать с внутренними границами?</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0000"/>
              </a:lnSpc>
              <a:buNone/>
            </a:pP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2C495212-B68B-74D8-7AD3-03183F4F19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482" r="7625"/>
          <a:stretch/>
        </p:blipFill>
        <p:spPr>
          <a:xfrm>
            <a:off x="5794744" y="702292"/>
            <a:ext cx="6189871" cy="5625741"/>
          </a:xfrm>
          <a:prstGeom prst="rect">
            <a:avLst/>
          </a:prstGeom>
        </p:spPr>
      </p:pic>
      <p:sp>
        <p:nvSpPr>
          <p:cNvPr id="4" name="Прямоугольник 3"/>
          <p:cNvSpPr/>
          <p:nvPr/>
        </p:nvSpPr>
        <p:spPr>
          <a:xfrm>
            <a:off x="822960" y="1205345"/>
            <a:ext cx="4825365" cy="2491964"/>
          </a:xfrm>
          <a:prstGeom prst="rect">
            <a:avLst/>
          </a:prstGeom>
        </p:spPr>
        <p:txBody>
          <a:bodyPr wrap="square">
            <a:spAutoFit/>
          </a:bodyPr>
          <a:lstStyle/>
          <a:p>
            <a:pPr>
              <a:lnSpc>
                <a:spcPts val="1705"/>
              </a:lnSpc>
              <a:spcAft>
                <a:spcPts val="1200"/>
              </a:spcAft>
            </a:pPr>
            <a:endParaRPr lang="ru-RU"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Личные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границы – это основа.  Они защищают нас от эмоционального и физического истощения, помогают чувствовать себя уверенно и комфортно. Но часто мы не осознаём, где эти границы проходят.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2" descr="https://blogger.googleusercontent.com/img/b/R29vZ2xl/AVvXsEib9Y9DjpY3Cac9ezcEIfH5p3RvwurNYsk6ouaFSKJ7awrC3mVocS7j83HJ0trRiefQiZReyFhmnVCNFS_-wcrFP9Jua_hEed6g_MxBf6tXVaU2gDCipbP23TnisPsY6OXlBxJHtPEQ96h19AA_LD1dyGZ2oJloUDxta0Xe4PS0T6H1uw7iHOBE10ot/s1536/shutterstock_2044244294-1536x1024.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0835" y="3948545"/>
            <a:ext cx="4189613" cy="2493818"/>
          </a:xfrm>
          <a:prstGeom prst="rect">
            <a:avLst/>
          </a:prstGeom>
          <a:ln>
            <a:noFill/>
          </a:ln>
          <a:effectLst>
            <a:softEdge rad="112500"/>
          </a:effectLst>
        </p:spPr>
      </p:pic>
    </p:spTree>
    <p:extLst>
      <p:ext uri="{BB962C8B-B14F-4D97-AF65-F5344CB8AC3E}">
        <p14:creationId xmlns:p14="http://schemas.microsoft.com/office/powerpoint/2010/main" val="9771449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82022" y="357448"/>
            <a:ext cx="10485585" cy="6012660"/>
          </a:xfrm>
          <a:prstGeom prst="rect">
            <a:avLst/>
          </a:prstGeom>
        </p:spPr>
      </p:pic>
    </p:spTree>
    <p:extLst>
      <p:ext uri="{BB962C8B-B14F-4D97-AF65-F5344CB8AC3E}">
        <p14:creationId xmlns:p14="http://schemas.microsoft.com/office/powerpoint/2010/main" val="2756533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0306" y="3624348"/>
            <a:ext cx="5478086" cy="3030451"/>
          </a:xfrm>
          <a:prstGeom prst="rect">
            <a:avLst/>
          </a:prstGeom>
        </p:spPr>
      </p:pic>
      <p:pic>
        <p:nvPicPr>
          <p:cNvPr id="6" name="Рисунок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7650" y="3624348"/>
            <a:ext cx="5095703" cy="3030451"/>
          </a:xfrm>
          <a:prstGeom prst="rect">
            <a:avLst/>
          </a:prstGeom>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9360" y="771022"/>
            <a:ext cx="6613157" cy="2745262"/>
          </a:xfrm>
          <a:prstGeom prst="rect">
            <a:avLst/>
          </a:prstGeom>
        </p:spPr>
      </p:pic>
      <p:sp>
        <p:nvSpPr>
          <p:cNvPr id="8" name="Прямоугольник 7"/>
          <p:cNvSpPr/>
          <p:nvPr/>
        </p:nvSpPr>
        <p:spPr>
          <a:xfrm>
            <a:off x="3549535" y="124691"/>
            <a:ext cx="6068290" cy="646331"/>
          </a:xfrm>
          <a:prstGeom prst="rect">
            <a:avLst/>
          </a:prstGeom>
        </p:spPr>
        <p:txBody>
          <a:bodyPr wrap="square">
            <a:spAutoFit/>
          </a:bodyPr>
          <a:lstStyle/>
          <a:p>
            <a:pPr algn="ctr"/>
            <a:r>
              <a:rPr lang="ru-RU" sz="3600" b="1" dirty="0">
                <a:latin typeface="Times New Roman" panose="02020603050405020304" pitchFamily="18" charset="0"/>
                <a:cs typeface="Times New Roman" panose="02020603050405020304" pitchFamily="18" charset="0"/>
              </a:rPr>
              <a:t>Виды личных границ</a:t>
            </a:r>
            <a:endParaRPr lang="ru-RU" sz="3600" b="1" dirty="0"/>
          </a:p>
        </p:txBody>
      </p:sp>
    </p:spTree>
    <p:extLst>
      <p:ext uri="{BB962C8B-B14F-4D97-AF65-F5344CB8AC3E}">
        <p14:creationId xmlns:p14="http://schemas.microsoft.com/office/powerpoint/2010/main" val="2103149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0364" y="0"/>
            <a:ext cx="9102436" cy="540327"/>
          </a:xfrm>
        </p:spPr>
        <p:txBody>
          <a:bodyPr>
            <a:normAutofit fontScale="90000"/>
          </a:bodyPr>
          <a:lstStyle/>
          <a:p>
            <a:pPr algn="ctr"/>
            <a:r>
              <a:rPr lang="ru-RU" sz="3600" b="1" dirty="0" smtClean="0">
                <a:solidFill>
                  <a:schemeClr val="tx1"/>
                </a:solidFill>
                <a:latin typeface="Times New Roman" panose="02020603050405020304" pitchFamily="18" charset="0"/>
                <a:cs typeface="Times New Roman" panose="02020603050405020304" pitchFamily="18" charset="0"/>
              </a:rPr>
              <a:t>Типы границ по проницаемости</a:t>
            </a:r>
            <a:endParaRPr lang="ru-RU" sz="36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138844" y="540327"/>
            <a:ext cx="8046720" cy="2320248"/>
          </a:xfrm>
          <a:prstGeom prst="rect">
            <a:avLst/>
          </a:prstGeom>
        </p:spPr>
      </p:pic>
      <p:sp>
        <p:nvSpPr>
          <p:cNvPr id="4" name="Прямоугольник 3"/>
          <p:cNvSpPr/>
          <p:nvPr/>
        </p:nvSpPr>
        <p:spPr>
          <a:xfrm>
            <a:off x="723207" y="2860575"/>
            <a:ext cx="11313624" cy="3539430"/>
          </a:xfrm>
          <a:prstGeom prst="rect">
            <a:avLst/>
          </a:prstGeom>
        </p:spPr>
        <p:txBody>
          <a:bodyPr wrap="square">
            <a:spAutoFit/>
          </a:bodyPr>
          <a:lstStyle/>
          <a:p>
            <a:r>
              <a:rPr lang="ru-RU" sz="1600" b="1" dirty="0">
                <a:solidFill>
                  <a:srgbClr val="000000"/>
                </a:solidFill>
                <a:latin typeface="Times New Roman" panose="02020603050405020304" pitchFamily="18" charset="0"/>
                <a:cs typeface="Times New Roman" panose="02020603050405020304" pitchFamily="18" charset="0"/>
              </a:rPr>
              <a:t>Пористые личные границы</a:t>
            </a:r>
            <a:endParaRPr lang="ru-RU" sz="1600" dirty="0">
              <a:solidFill>
                <a:srgbClr val="000000"/>
              </a:solidFill>
              <a:latin typeface="Times New Roman" panose="02020603050405020304" pitchFamily="18" charset="0"/>
              <a:cs typeface="Times New Roman" panose="02020603050405020304" pitchFamily="18" charset="0"/>
            </a:endParaRPr>
          </a:p>
          <a:p>
            <a:r>
              <a:rPr lang="ru-RU" sz="1600" dirty="0" smtClean="0">
                <a:solidFill>
                  <a:srgbClr val="000000"/>
                </a:solidFill>
                <a:latin typeface="Times New Roman" panose="02020603050405020304" pitchFamily="18" charset="0"/>
                <a:cs typeface="Times New Roman" panose="02020603050405020304" pitchFamily="18" charset="0"/>
              </a:rPr>
              <a:t>Люди </a:t>
            </a:r>
            <a:r>
              <a:rPr lang="ru-RU" sz="1600" dirty="0">
                <a:solidFill>
                  <a:srgbClr val="000000"/>
                </a:solidFill>
                <a:latin typeface="Times New Roman" panose="02020603050405020304" pitchFamily="18" charset="0"/>
                <a:cs typeface="Times New Roman" panose="02020603050405020304" pitchFamily="18" charset="0"/>
              </a:rPr>
              <a:t>с подобным типом могут как закрывать и делать их жёсткими, так и, напротив, подпускать к себе слишком близко. В данном случае всё зависит от ситуации. Иногда обладатели пористых границ могут абсолютно терять способность критически оценивать ситуацию. </a:t>
            </a:r>
            <a:endParaRPr lang="ru-RU" sz="1600" dirty="0" smtClean="0">
              <a:solidFill>
                <a:srgbClr val="000000"/>
              </a:solidFill>
              <a:latin typeface="Times New Roman" panose="02020603050405020304" pitchFamily="18" charset="0"/>
              <a:cs typeface="Times New Roman" panose="02020603050405020304" pitchFamily="18" charset="0"/>
            </a:endParaRPr>
          </a:p>
          <a:p>
            <a:r>
              <a:rPr lang="ru-RU" sz="1600" b="1" dirty="0">
                <a:latin typeface="Times New Roman" panose="02020603050405020304" pitchFamily="18" charset="0"/>
                <a:cs typeface="Times New Roman" panose="02020603050405020304" pitchFamily="18" charset="0"/>
              </a:rPr>
              <a:t>Мягкие личные границы</a:t>
            </a:r>
            <a:endParaRPr lang="ru-RU" sz="1600" dirty="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Обладатели </a:t>
            </a:r>
            <a:r>
              <a:rPr lang="ru-RU" sz="1600" dirty="0">
                <a:latin typeface="Times New Roman" panose="02020603050405020304" pitchFamily="18" charset="0"/>
                <a:cs typeface="Times New Roman" panose="02020603050405020304" pitchFamily="18" charset="0"/>
              </a:rPr>
              <a:t>мягких личных границ имеют размытое представление о собственном личном пространстве. Они недопонимают, как далеко оно распространяется и где проходит его граница. </a:t>
            </a:r>
            <a:r>
              <a:rPr lang="ru-RU" sz="1600" dirty="0" smtClean="0">
                <a:latin typeface="Times New Roman" panose="02020603050405020304" pitchFamily="18" charset="0"/>
                <a:cs typeface="Times New Roman" panose="02020603050405020304" pitchFamily="18" charset="0"/>
              </a:rPr>
              <a:t>Они </a:t>
            </a:r>
            <a:r>
              <a:rPr lang="ru-RU" sz="1600" dirty="0">
                <a:latin typeface="Times New Roman" panose="02020603050405020304" pitchFamily="18" charset="0"/>
                <a:cs typeface="Times New Roman" panose="02020603050405020304" pitchFamily="18" charset="0"/>
              </a:rPr>
              <a:t>легко становятся жертвами манипуляторов. Им трудно отстаивать свои права</a:t>
            </a:r>
            <a:r>
              <a:rPr lang="ru-RU" sz="1600" dirty="0" smtClean="0">
                <a:latin typeface="Times New Roman" panose="02020603050405020304" pitchFamily="18" charset="0"/>
                <a:cs typeface="Times New Roman" panose="02020603050405020304" pitchFamily="18" charset="0"/>
              </a:rPr>
              <a:t>.</a:t>
            </a:r>
          </a:p>
          <a:p>
            <a:r>
              <a:rPr lang="ru-RU" sz="1600" b="1" dirty="0">
                <a:latin typeface="Times New Roman" panose="02020603050405020304" pitchFamily="18" charset="0"/>
                <a:cs typeface="Times New Roman" panose="02020603050405020304" pitchFamily="18" charset="0"/>
              </a:rPr>
              <a:t>Жёсткие личные границы</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Это закрытые </a:t>
            </a:r>
            <a:r>
              <a:rPr lang="ru-RU" sz="1600" dirty="0" smtClean="0">
                <a:latin typeface="Times New Roman" panose="02020603050405020304" pitchFamily="18" charset="0"/>
                <a:cs typeface="Times New Roman" panose="02020603050405020304" pitchFamily="18" charset="0"/>
              </a:rPr>
              <a:t>люди</a:t>
            </a:r>
            <a:r>
              <a:rPr lang="ru-RU" sz="1600" dirty="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Они не подпускают окружающих слишком близко ни эмоционально, ни физически. Однако жёсткость их границ не всегда постоянна. </a:t>
            </a:r>
            <a:r>
              <a:rPr lang="ru-RU" sz="1600" dirty="0" smtClean="0">
                <a:latin typeface="Times New Roman" panose="02020603050405020304" pitchFamily="18" charset="0"/>
                <a:cs typeface="Times New Roman" panose="02020603050405020304" pitchFamily="18" charset="0"/>
              </a:rPr>
              <a:t>Как </a:t>
            </a:r>
            <a:r>
              <a:rPr lang="ru-RU" sz="1600" dirty="0">
                <a:latin typeface="Times New Roman" panose="02020603050405020304" pitchFamily="18" charset="0"/>
                <a:cs typeface="Times New Roman" panose="02020603050405020304" pitchFamily="18" charset="0"/>
              </a:rPr>
              <a:t>правило, жёсткие личные границы выстраивают люди с негативным жизненным опытом</a:t>
            </a:r>
            <a:r>
              <a:rPr lang="ru-RU" sz="1600" dirty="0" smtClean="0">
                <a:latin typeface="Times New Roman" panose="02020603050405020304" pitchFamily="18" charset="0"/>
                <a:cs typeface="Times New Roman" panose="02020603050405020304" pitchFamily="18" charset="0"/>
              </a:rPr>
              <a:t>.</a:t>
            </a:r>
          </a:p>
          <a:p>
            <a:r>
              <a:rPr lang="ru-RU" sz="1600" b="1" dirty="0">
                <a:latin typeface="Times New Roman" panose="02020603050405020304" pitchFamily="18" charset="0"/>
                <a:cs typeface="Times New Roman" panose="02020603050405020304" pitchFamily="18" charset="0"/>
              </a:rPr>
              <a:t>Гибкие</a:t>
            </a:r>
            <a:r>
              <a:rPr lang="ru-RU" sz="1600"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личные границы</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В этом случае человек сам решает, с кем и какие границы ему устанавливать. Людей, которым он доверяют, он подпускает достаточно </a:t>
            </a:r>
            <a:r>
              <a:rPr lang="ru-RU" sz="1600" dirty="0" smtClean="0">
                <a:latin typeface="Times New Roman" panose="02020603050405020304" pitchFamily="18" charset="0"/>
                <a:cs typeface="Times New Roman" panose="02020603050405020304" pitchFamily="18" charset="0"/>
              </a:rPr>
              <a:t>близко. </a:t>
            </a:r>
            <a:r>
              <a:rPr lang="ru-RU" sz="1600" dirty="0">
                <a:latin typeface="Times New Roman" panose="02020603050405020304" pitchFamily="18" charset="0"/>
                <a:cs typeface="Times New Roman" panose="02020603050405020304" pitchFamily="18" charset="0"/>
              </a:rPr>
              <a:t>А, вот, манипуляторам и всем, кто пытается вывести его из эмоционального равновесия, путь закрыт</a:t>
            </a:r>
            <a:r>
              <a:rPr lang="ru-RU" sz="1600" dirty="0" smtClean="0">
                <a:latin typeface="Times New Roman" panose="02020603050405020304" pitchFamily="18" charset="0"/>
                <a:cs typeface="Times New Roman" panose="02020603050405020304" pitchFamily="18" charset="0"/>
              </a:rPr>
              <a:t>.</a:t>
            </a:r>
          </a:p>
        </p:txBody>
      </p:sp>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01202" y="540327"/>
            <a:ext cx="2252748" cy="2320248"/>
          </a:xfrm>
          <a:prstGeom prst="rect">
            <a:avLst/>
          </a:prstGeom>
        </p:spPr>
      </p:pic>
      <p:sp>
        <p:nvSpPr>
          <p:cNvPr id="6" name="Прямоугольник 5"/>
          <p:cNvSpPr/>
          <p:nvPr/>
        </p:nvSpPr>
        <p:spPr>
          <a:xfrm>
            <a:off x="10075025" y="2460567"/>
            <a:ext cx="1537855" cy="369332"/>
          </a:xfrm>
          <a:prstGeom prst="rect">
            <a:avLst/>
          </a:prstGeom>
        </p:spPr>
        <p:txBody>
          <a:bodyPr wrap="square">
            <a:spAutoFit/>
          </a:bodyPr>
          <a:lstStyle/>
          <a:p>
            <a:r>
              <a:rPr lang="ru-RU" b="1" dirty="0">
                <a:latin typeface="Bahnschrift Light" panose="020B0502040204020203" pitchFamily="34" charset="0"/>
                <a:cs typeface="Times New Roman" panose="02020603050405020304" pitchFamily="18" charset="0"/>
              </a:rPr>
              <a:t>Г и б к и е</a:t>
            </a:r>
          </a:p>
        </p:txBody>
      </p:sp>
    </p:spTree>
    <p:extLst>
      <p:ext uri="{BB962C8B-B14F-4D97-AF65-F5344CB8AC3E}">
        <p14:creationId xmlns:p14="http://schemas.microsoft.com/office/powerpoint/2010/main" val="1929584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49383"/>
            <a:ext cx="9601200" cy="706582"/>
          </a:xfrm>
        </p:spPr>
        <p:txBody>
          <a:bodyPr>
            <a:normAutofit fontScale="90000"/>
          </a:bodyPr>
          <a:lstStyle/>
          <a:p>
            <a:r>
              <a:rPr lang="ru-RU" b="1" dirty="0">
                <a:solidFill>
                  <a:schemeClr val="tx1"/>
                </a:solidFill>
                <a:latin typeface="Times New Roman" pitchFamily="18" charset="0"/>
                <a:cs typeface="Times New Roman" pitchFamily="18" charset="0"/>
              </a:rPr>
              <a:t>Как «взламывают» личные границы:</a:t>
            </a:r>
            <a:r>
              <a:rPr lang="ru-RU" dirty="0">
                <a:solidFill>
                  <a:schemeClr val="tx1"/>
                </a:solidFill>
                <a:latin typeface="Times New Roman" pitchFamily="18" charset="0"/>
                <a:cs typeface="Times New Roman" pitchFamily="18" charset="0"/>
              </a:rPr>
              <a:t/>
            </a:r>
            <a:br>
              <a:rPr lang="ru-RU" dirty="0">
                <a:solidFill>
                  <a:schemeClr val="tx1"/>
                </a:solidFill>
                <a:latin typeface="Times New Roman" pitchFamily="18" charset="0"/>
                <a:cs typeface="Times New Roman" pitchFamily="18" charset="0"/>
              </a:rPr>
            </a:br>
            <a:endParaRPr lang="ru-RU" dirty="0">
              <a:solidFill>
                <a:schemeClr val="tx1"/>
              </a:solidFill>
            </a:endParaRPr>
          </a:p>
        </p:txBody>
      </p:sp>
      <p:sp>
        <p:nvSpPr>
          <p:cNvPr id="3" name="Прямоугольник 2"/>
          <p:cNvSpPr/>
          <p:nvPr/>
        </p:nvSpPr>
        <p:spPr>
          <a:xfrm>
            <a:off x="781397" y="1379913"/>
            <a:ext cx="5112327" cy="2923877"/>
          </a:xfrm>
          <a:prstGeom prst="rect">
            <a:avLst/>
          </a:prstGeom>
        </p:spPr>
        <p:txBody>
          <a:bodyPr wrap="square">
            <a:spAutoFit/>
          </a:bodyPr>
          <a:lstStyle/>
          <a:p>
            <a:pPr lvl="0"/>
            <a:r>
              <a:rPr lang="ru-RU" sz="2400" dirty="0">
                <a:latin typeface="Times New Roman" pitchFamily="18" charset="0"/>
                <a:cs typeface="Times New Roman" pitchFamily="18" charset="0"/>
              </a:rPr>
              <a:t>1</a:t>
            </a:r>
            <a:r>
              <a:rPr lang="ru-RU" sz="2000" dirty="0">
                <a:latin typeface="Times New Roman" pitchFamily="18" charset="0"/>
                <a:cs typeface="Times New Roman" pitchFamily="18" charset="0"/>
              </a:rPr>
              <a:t>) Непрошеные советы, какой и как быть. </a:t>
            </a:r>
          </a:p>
          <a:p>
            <a:pPr lvl="0"/>
            <a:r>
              <a:rPr lang="ru-RU" sz="2000" dirty="0">
                <a:latin typeface="Times New Roman" pitchFamily="18" charset="0"/>
                <a:cs typeface="Times New Roman" pitchFamily="18" charset="0"/>
              </a:rPr>
              <a:t>2) Непрошеные оценки. </a:t>
            </a:r>
          </a:p>
          <a:p>
            <a:pPr lvl="0"/>
            <a:r>
              <a:rPr lang="ru-RU" sz="2000" dirty="0">
                <a:latin typeface="Times New Roman" pitchFamily="18" charset="0"/>
                <a:cs typeface="Times New Roman" pitchFamily="18" charset="0"/>
              </a:rPr>
              <a:t>3) Непрошеные установки, как к чему-то или кому-то относиться. </a:t>
            </a:r>
          </a:p>
          <a:p>
            <a:pPr lvl="0"/>
            <a:r>
              <a:rPr lang="ru-RU" sz="2000" dirty="0">
                <a:latin typeface="Times New Roman" pitchFamily="18" charset="0"/>
                <a:cs typeface="Times New Roman" pitchFamily="18" charset="0"/>
              </a:rPr>
              <a:t>4) Вскрытие границ с иррациональным объяснением.</a:t>
            </a:r>
          </a:p>
          <a:p>
            <a:pPr lvl="0"/>
            <a:r>
              <a:rPr lang="ru-RU" sz="2000" dirty="0">
                <a:latin typeface="Times New Roman" pitchFamily="18" charset="0"/>
                <a:cs typeface="Times New Roman" pitchFamily="18" charset="0"/>
              </a:rPr>
              <a:t>5) Обвинение другого в своих неприятностях. </a:t>
            </a:r>
          </a:p>
          <a:p>
            <a:pPr lvl="0"/>
            <a:r>
              <a:rPr lang="ru-RU" sz="2000" dirty="0">
                <a:latin typeface="Times New Roman" pitchFamily="18" charset="0"/>
                <a:cs typeface="Times New Roman" pitchFamily="18" charset="0"/>
              </a:rPr>
              <a:t>6) Физические нарушения личных границ</a:t>
            </a:r>
            <a:endParaRPr lang="ru-RU" sz="2000" dirty="0"/>
          </a:p>
        </p:txBody>
      </p:sp>
      <p:pic>
        <p:nvPicPr>
          <p:cNvPr id="4" name="Picture 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6340" y="4796233"/>
            <a:ext cx="1939888" cy="1780733"/>
          </a:xfrm>
          <a:prstGeom prst="rect">
            <a:avLst/>
          </a:prstGeom>
          <a:ln>
            <a:noFill/>
          </a:ln>
          <a:effectLst>
            <a:softEdge rad="112500"/>
          </a:effectLst>
        </p:spPr>
      </p:pic>
      <p:pic>
        <p:nvPicPr>
          <p:cNvPr id="5" name="Рисунок 4">
            <a:extLst>
              <a:ext uri="{FF2B5EF4-FFF2-40B4-BE49-F238E27FC236}">
                <a16:creationId xmlns:a16="http://schemas.microsoft.com/office/drawing/2014/main" id="{E6461A4E-DF7F-844F-E1C8-CA82CF5A93C2}"/>
              </a:ext>
            </a:extLst>
          </p:cNvPr>
          <p:cNvPicPr>
            <a:picLocks noChangeAspect="1"/>
          </p:cNvPicPr>
          <p:nvPr/>
        </p:nvPicPr>
        <p:blipFill>
          <a:blip r:embed="rId3"/>
          <a:stretch>
            <a:fillRect/>
          </a:stretch>
        </p:blipFill>
        <p:spPr>
          <a:xfrm>
            <a:off x="5785658" y="1321725"/>
            <a:ext cx="6406342" cy="4871258"/>
          </a:xfrm>
          <a:prstGeom prst="rect">
            <a:avLst/>
          </a:prstGeom>
        </p:spPr>
      </p:pic>
    </p:spTree>
    <p:extLst>
      <p:ext uri="{BB962C8B-B14F-4D97-AF65-F5344CB8AC3E}">
        <p14:creationId xmlns:p14="http://schemas.microsoft.com/office/powerpoint/2010/main" val="3594115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D8E4C3E-1E07-409D-AAF0-EC4533B277A9}"/>
              </a:ext>
            </a:extLst>
          </p:cNvPr>
          <p:cNvSpPr>
            <a:spLocks noGrp="1"/>
          </p:cNvSpPr>
          <p:nvPr>
            <p:ph idx="1"/>
          </p:nvPr>
        </p:nvSpPr>
        <p:spPr>
          <a:xfrm>
            <a:off x="1313411" y="315884"/>
            <a:ext cx="9659389" cy="6267796"/>
          </a:xfrm>
        </p:spPr>
        <p:txBody>
          <a:bodyPr>
            <a:normAutofit lnSpcReduction="10000"/>
          </a:bodyPr>
          <a:lstStyle/>
          <a:p>
            <a:pPr fontAlgn="base"/>
            <a:r>
              <a:rPr lang="ru-RU" sz="2400" b="1" dirty="0">
                <a:solidFill>
                  <a:schemeClr val="tx1"/>
                </a:solidFill>
                <a:latin typeface="Times New Roman" panose="02020603050405020304" pitchFamily="18" charset="0"/>
                <a:cs typeface="Times New Roman" panose="02020603050405020304" pitchFamily="18" charset="0"/>
              </a:rPr>
              <a:t>Личные границы грубо нарушаются, если:</a:t>
            </a:r>
            <a:endParaRPr lang="ru-RU" sz="2400" dirty="0">
              <a:solidFill>
                <a:schemeClr val="tx1"/>
              </a:solidFill>
              <a:latin typeface="Times New Roman" panose="02020603050405020304" pitchFamily="18" charset="0"/>
              <a:cs typeface="Times New Roman" panose="02020603050405020304" pitchFamily="18" charset="0"/>
            </a:endParaRPr>
          </a:p>
          <a:p>
            <a:pPr fontAlgn="base"/>
            <a:r>
              <a:rPr lang="ru-RU" sz="2400" dirty="0">
                <a:solidFill>
                  <a:schemeClr val="tx1"/>
                </a:solidFill>
                <a:latin typeface="Times New Roman" panose="02020603050405020304" pitchFamily="18" charset="0"/>
                <a:cs typeface="Times New Roman" panose="02020603050405020304" pitchFamily="18" charset="0"/>
              </a:rPr>
              <a:t>ты всегда ложишься спать в 23-00, а твой сосед по комнате в общежитии решил посмотреть интересный фильм после 22-00 длительностью 2 часа или ночью вообще решил поиграть на компьютере;</a:t>
            </a:r>
          </a:p>
          <a:p>
            <a:pPr fontAlgn="base"/>
            <a:r>
              <a:rPr lang="ru-RU" sz="2400" dirty="0">
                <a:solidFill>
                  <a:schemeClr val="tx1"/>
                </a:solidFill>
                <a:latin typeface="Times New Roman" panose="02020603050405020304" pitchFamily="18" charset="0"/>
                <a:cs typeface="Times New Roman" panose="02020603050405020304" pitchFamily="18" charset="0"/>
              </a:rPr>
              <a:t>по воскресеньям ты обязательно посещаешь плавательный бассейн (фитнес-центр), а тебе без предупреждения родственники принесли собачку…;</a:t>
            </a:r>
          </a:p>
          <a:p>
            <a:pPr fontAlgn="base"/>
            <a:r>
              <a:rPr lang="ru-RU" sz="2400" dirty="0">
                <a:solidFill>
                  <a:schemeClr val="tx1"/>
                </a:solidFill>
                <a:latin typeface="Times New Roman" panose="02020603050405020304" pitchFamily="18" charset="0"/>
                <a:cs typeface="Times New Roman" panose="02020603050405020304" pitchFamily="18" charset="0"/>
              </a:rPr>
              <a:t>не переносишь </a:t>
            </a:r>
            <a:r>
              <a:rPr lang="ru-RU" sz="2400" b="1" dirty="0">
                <a:solidFill>
                  <a:schemeClr val="tx1"/>
                </a:solidFill>
                <a:latin typeface="Times New Roman" panose="02020603050405020304" pitchFamily="18" charset="0"/>
                <a:cs typeface="Times New Roman" panose="02020603050405020304" pitchFamily="18" charset="0"/>
              </a:rPr>
              <a:t>ненормативную</a:t>
            </a:r>
            <a:r>
              <a:rPr lang="ru-RU" sz="2400" dirty="0">
                <a:solidFill>
                  <a:schemeClr val="tx1"/>
                </a:solidFill>
                <a:latin typeface="Times New Roman" panose="02020603050405020304" pitchFamily="18" charset="0"/>
                <a:cs typeface="Times New Roman" panose="02020603050405020304" pitchFamily="18" charset="0"/>
              </a:rPr>
              <a:t> лексику, а одногруппники по-другому и не разговаривают;</a:t>
            </a:r>
          </a:p>
          <a:p>
            <a:pPr fontAlgn="base"/>
            <a:r>
              <a:rPr lang="ru-RU" sz="2400" dirty="0">
                <a:solidFill>
                  <a:schemeClr val="tx1"/>
                </a:solidFill>
                <a:latin typeface="Times New Roman" panose="02020603050405020304" pitchFamily="18" charset="0"/>
                <a:cs typeface="Times New Roman" panose="02020603050405020304" pitchFamily="18" charset="0"/>
              </a:rPr>
              <a:t>занимаешься духовным, личностным ростом, а мама</a:t>
            </a:r>
            <a:r>
              <a:rPr lang="ru-RU" sz="2400" b="1" dirty="0">
                <a:solidFill>
                  <a:schemeClr val="tx1"/>
                </a:solidFill>
                <a:latin typeface="Times New Roman" panose="02020603050405020304" pitchFamily="18" charset="0"/>
                <a:cs typeface="Times New Roman" panose="02020603050405020304" pitchFamily="18" charset="0"/>
              </a:rPr>
              <a:t> запрещает</a:t>
            </a:r>
            <a:r>
              <a:rPr lang="ru-RU" sz="2400" dirty="0">
                <a:solidFill>
                  <a:schemeClr val="tx1"/>
                </a:solidFill>
                <a:latin typeface="Times New Roman" panose="02020603050405020304" pitchFamily="18" charset="0"/>
                <a:cs typeface="Times New Roman" panose="02020603050405020304" pitchFamily="18" charset="0"/>
              </a:rPr>
              <a:t>, друг критикует…</a:t>
            </a:r>
          </a:p>
          <a:p>
            <a:pPr fontAlgn="base"/>
            <a:r>
              <a:rPr lang="ru-RU" sz="2400" dirty="0">
                <a:solidFill>
                  <a:schemeClr val="tx1"/>
                </a:solidFill>
                <a:latin typeface="Times New Roman" panose="02020603050405020304" pitchFamily="18" charset="0"/>
                <a:cs typeface="Times New Roman" panose="02020603050405020304" pitchFamily="18" charset="0"/>
              </a:rPr>
              <a:t>Одногруппник без разрешения взял твой телефон, чтобы уточнить расписание</a:t>
            </a:r>
          </a:p>
          <a:p>
            <a:pPr marL="0" indent="0" fontAlgn="base">
              <a:buNone/>
            </a:pPr>
            <a:r>
              <a:rPr lang="ru-RU" sz="2400" b="1" dirty="0">
                <a:solidFill>
                  <a:schemeClr val="tx1"/>
                </a:solidFill>
                <a:latin typeface="Times New Roman" panose="02020603050405020304" pitchFamily="18" charset="0"/>
                <a:cs typeface="Times New Roman" panose="02020603050405020304" pitchFamily="18" charset="0"/>
              </a:rPr>
              <a:t>!!!Прежде чем обижаться, что ваши границы нарушают, необходимо обозначить эти границы для себя и начать заявлять об их существовании другим</a:t>
            </a:r>
            <a:r>
              <a:rPr lang="ru-RU" sz="2400" b="1" dirty="0" smtClean="0">
                <a:solidFill>
                  <a:schemeClr val="tx1"/>
                </a:solidFill>
                <a:latin typeface="Times New Roman" panose="02020603050405020304" pitchFamily="18" charset="0"/>
                <a:cs typeface="Times New Roman" panose="02020603050405020304" pitchFamily="18" charset="0"/>
              </a:rPr>
              <a:t>. </a:t>
            </a:r>
            <a:endParaRPr lang="ru-RU" sz="2400" b="1" dirty="0">
              <a:solidFill>
                <a:schemeClr val="tx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108055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Уголки">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TM10001105[[fn=Уголки]]</Template>
  <TotalTime>1182</TotalTime>
  <Words>1634</Words>
  <Application>Microsoft Office PowerPoint</Application>
  <PresentationFormat>Широкоэкранный</PresentationFormat>
  <Paragraphs>116</Paragraphs>
  <Slides>28</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28</vt:i4>
      </vt:variant>
    </vt:vector>
  </HeadingPairs>
  <TitlesOfParts>
    <vt:vector size="37" baseType="lpstr">
      <vt:lpstr>Arial</vt:lpstr>
      <vt:lpstr>Bahnschrift Light</vt:lpstr>
      <vt:lpstr>Calibri</vt:lpstr>
      <vt:lpstr>Courier New</vt:lpstr>
      <vt:lpstr>Franklin Gothic Book</vt:lpstr>
      <vt:lpstr>Sitka Text</vt:lpstr>
      <vt:lpstr>Times New Roman</vt:lpstr>
      <vt:lpstr>Wingdings</vt:lpstr>
      <vt:lpstr>Уголки</vt:lpstr>
      <vt:lpstr>«Личные границы: как отстоять свои  и не нарушить чужие» </vt:lpstr>
      <vt:lpstr>Что такое граница</vt:lpstr>
      <vt:lpstr>Границы нужны для обозначения 2 важных вопросов: </vt:lpstr>
      <vt:lpstr>Презентация PowerPoint</vt:lpstr>
      <vt:lpstr>Презентация PowerPoint</vt:lpstr>
      <vt:lpstr>Презентация PowerPoint</vt:lpstr>
      <vt:lpstr>Типы границ по проницаемости</vt:lpstr>
      <vt:lpstr>Как «взламывают» личные границы: </vt:lpstr>
      <vt:lpstr>Презентация PowerPoint</vt:lpstr>
      <vt:lpstr>Презентация PowerPoint</vt:lpstr>
      <vt:lpstr>Презентация PowerPoint</vt:lpstr>
      <vt:lpstr>Презентация PowerPoint</vt:lpstr>
      <vt:lpstr>Когда в ваши личные границы вторгаются, вы можете ощущать: </vt:lpstr>
      <vt:lpstr>Презентация PowerPoint</vt:lpstr>
      <vt:lpstr>Как защитить свои границы.</vt:lpstr>
      <vt:lpstr>Презентация PowerPoint</vt:lpstr>
      <vt:lpstr>Презентация PowerPoint</vt:lpstr>
      <vt:lpstr>Презентация PowerPoint</vt:lpstr>
      <vt:lpstr>Нездоровые фразы, которых нужно избегать и чем их заменить: </vt:lpstr>
      <vt:lpstr>Психологические упражнения, чтобы ощутить и укрепить личные границы  1. Чтобы укрепить  физические границы: Попробуйте ощутить и осознать начало дискомфорта. Подумайте, в чем причина? Обращайте внимание на то, что вы чувствуете. Иногда человек привыкает игнорировать свои личные границы настолько, что сам не чувствует, когда хочет пить, спать или уйти. Учитесь слышать себя.   2. Чтобы укрепить временные границы: В течение трех дней не отвечайте на звонки и сообщения во время учебных занятий. Отключите все гаджеты. Ваши ощущения в первый день, во второй и в третий?   3. Чтобы укрепить психологические границы: Произнесите «нет», «не буду» или «мне это не надо» с  разными интонациями. Трижды скажите «нет» в диалоге, как только этого хотя бы немного захотелось. В течение недели не давайте советов и оценок.  </vt:lpstr>
      <vt:lpstr>«Эгоизм – это не тогда, когда вы делаете то, что хотите. Это когда вы уверены, что и другие должны делать то,  что ВЫ хотите». </vt:lpstr>
      <vt:lpstr>Практика "Моё безопасное пространство": работа с внутренними границами через арт-терапию </vt:lpstr>
      <vt:lpstr>Этапы практики Подготовка</vt:lpstr>
      <vt:lpstr>Детализация</vt:lpstr>
      <vt:lpstr>Рефлексия</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 мной так нельзя: что такое  личные границы и как их защищать</dc:title>
  <dc:creator>bars alex</dc:creator>
  <cp:lastModifiedBy>I7</cp:lastModifiedBy>
  <cp:revision>63</cp:revision>
  <dcterms:created xsi:type="dcterms:W3CDTF">2023-12-11T15:21:40Z</dcterms:created>
  <dcterms:modified xsi:type="dcterms:W3CDTF">2026-01-30T07:39:22Z</dcterms:modified>
</cp:coreProperties>
</file>